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62" r:id="rId3"/>
    <p:sldId id="258" r:id="rId4"/>
    <p:sldId id="259" r:id="rId5"/>
    <p:sldId id="261" r:id="rId6"/>
    <p:sldId id="267" r:id="rId7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F6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 autoAdjust="0"/>
  </p:normalViewPr>
  <p:slideViewPr>
    <p:cSldViewPr snapToGrid="0">
      <p:cViewPr varScale="1">
        <p:scale>
          <a:sx n="117" d="100"/>
          <a:sy n="117" d="100"/>
        </p:scale>
        <p:origin x="294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handoutMaster" Target="handoutMasters/handoutMaster1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D61A3E-AC6E-4B60-95A4-C1B3371851F9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90A3E0-14E8-4BE6-85AB-5C5385A62A44}" type="slidenum">
              <a:rPr kumimoji="1" lang="ja-JP" altLang="en-US" smtClean="0"/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C34F6E-DEEE-400C-92A1-19923C75B907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  <a:endParaRPr kumimoji="1" lang="ja-JP" altLang="en-US" smtClean="0"/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23A1E1-D89E-4D9F-ACC7-724568FAD569}" type="slidenum">
              <a:rPr kumimoji="1" lang="ja-JP" altLang="en-US" smtClean="0"/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 showMasterSp="0">
  <p:cSld name="タイトル スライド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grpSp>
        <p:nvGrpSpPr>
          <p:cNvPr id="2050" name="グループ化 2049"/>
          <p:cNvGrpSpPr/>
          <p:nvPr/>
        </p:nvGrpSpPr>
        <p:grpSpPr>
          <a:xfrm>
            <a:off x="198755" y="1228090"/>
            <a:ext cx="4167505" cy="2848610"/>
            <a:chOff x="0" y="0"/>
            <a:chExt cx="5650" cy="4762"/>
          </a:xfrm>
        </p:grpSpPr>
        <p:sp>
          <p:nvSpPr>
            <p:cNvPr id="2051" name="楕円 2050"/>
            <p:cNvSpPr/>
            <p:nvPr/>
          </p:nvSpPr>
          <p:spPr>
            <a:xfrm>
              <a:off x="1002" y="1362"/>
              <a:ext cx="3400" cy="3400"/>
            </a:xfrm>
            <a:prstGeom prst="ellipse">
              <a:avLst/>
            </a:prstGeom>
            <a:solidFill>
              <a:srgbClr val="F7F193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ja-JP" altLang="en-US"/>
            </a:p>
          </p:txBody>
        </p:sp>
        <p:pic>
          <p:nvPicPr>
            <p:cNvPr id="2052" name="図形 2051" descr="yuanjian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5651" cy="4290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053" name="タイトル 2052"/>
          <p:cNvSpPr/>
          <p:nvPr>
            <p:ph type="ctrTitle" sz="quarter"/>
          </p:nvPr>
        </p:nvSpPr>
        <p:spPr>
          <a:xfrm>
            <a:off x="2224617" y="2062163"/>
            <a:ext cx="9666816" cy="13684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lvl="0" algn="r">
              <a:defRPr sz="4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ja-JP" altLang="en-US"/>
              <a:t>マスタ タイトルの書式設定</a:t>
            </a:r>
            <a:endParaRPr lang="ja-JP" altLang="en-US"/>
          </a:p>
        </p:txBody>
      </p:sp>
      <p:sp>
        <p:nvSpPr>
          <p:cNvPr id="2054" name="サブタイトル 2053"/>
          <p:cNvSpPr/>
          <p:nvPr>
            <p:ph type="subTitle" sz="quarter" idx="1"/>
          </p:nvPr>
        </p:nvSpPr>
        <p:spPr>
          <a:xfrm>
            <a:off x="3693584" y="3860800"/>
            <a:ext cx="8066616" cy="838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lvl1pPr marL="0" lvl="0" indent="0" algn="r">
              <a:buClrTx/>
              <a:buSzTx/>
              <a:buFontTx/>
              <a:buNone/>
              <a:defRPr>
                <a:solidFill>
                  <a:schemeClr val="tx1"/>
                </a:solidFill>
              </a:defRPr>
            </a:lvl1pPr>
            <a:lvl2pPr marL="457200" lvl="1" indent="0" algn="ctr"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2pPr>
            <a:lvl3pPr marL="914400" lvl="2" indent="0" algn="ctr"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3pPr>
            <a:lvl4pPr marL="1371600" lvl="3" indent="0" algn="ctr"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4pPr>
            <a:lvl5pPr marL="1828800" lvl="4" indent="0" algn="ctr"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ja-JP" altLang="en-US"/>
              <a:t>マスタ サブタイトルの書式設定</a:t>
            </a:r>
            <a:endParaRPr lang="ja-JP" altLang="en-US"/>
          </a:p>
        </p:txBody>
      </p:sp>
      <p:sp>
        <p:nvSpPr>
          <p:cNvPr id="2055" name="日付プレースホルダ 2054"/>
          <p:cNvSpPr/>
          <p:nvPr>
            <p:ph type="dt" sz="quarter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lvl1pPr>
              <a:defRPr sz="1400"/>
            </a:lvl1pPr>
          </a:lstStyle>
          <a:p>
            <a:fld id="{14C5B98E-B881-44C6-965E-C4CBF4BD5DE0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2056" name="フッタープレースホルダ 2055"/>
          <p:cNvSpPr/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lvl1pPr algn="ctr">
              <a:defRPr sz="1400"/>
            </a:lvl1pPr>
          </a:lstStyle>
          <a:p>
            <a:r>
              <a:rPr kumimoji="1" lang="ja-JP" altLang="en-US"/>
              <a:t>めいまい・セキュア・コミュニティ</a:t>
            </a:r>
            <a:endParaRPr kumimoji="1" lang="ja-JP" altLang="en-US"/>
          </a:p>
        </p:txBody>
      </p:sp>
      <p:sp>
        <p:nvSpPr>
          <p:cNvPr id="2057" name="スライド番号プレースホルダ 2056"/>
          <p:cNvSpPr/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lvl1pPr algn="r">
              <a:defRPr sz="1400"/>
            </a:lvl1pPr>
          </a:lstStyle>
          <a:p>
            <a:fld id="{B261B85B-3F11-4807-BF0A-089ABAB91E6D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dirty="0" smtClean="0"/>
              <a:t>マスタ テキストの書式設定</a:t>
            </a:r>
            <a:endParaRPr kumimoji="1" lang="ja-JP" altLang="en-US" dirty="0" smtClean="0"/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altLang="ja-JP" smtClean="0"/>
            </a:fld>
            <a:endParaRPr 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altLang="ja-JP" smtClean="0"/>
            </a:fld>
            <a:endParaRPr 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858780" y="274638"/>
            <a:ext cx="2723620" cy="5851525"/>
          </a:xfrm>
        </p:spPr>
        <p:txBody>
          <a:bodyPr vert="eaVert"/>
          <a:lstStyle/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87917" y="274638"/>
            <a:ext cx="8012971" cy="5851525"/>
          </a:xfrm>
        </p:spPr>
        <p:txBody>
          <a:bodyPr vert="eaVert"/>
          <a:lstStyle/>
          <a:p>
            <a:pPr lvl="0"/>
            <a:r>
              <a:rPr kumimoji="1" lang="ja-JP" altLang="en-US" dirty="0" smtClean="0"/>
              <a:t>マスタ テキストの書式設定</a:t>
            </a:r>
            <a:endParaRPr kumimoji="1" lang="ja-JP" altLang="en-US" dirty="0" smtClean="0"/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ja-JP" altLang="en-US" dirty="0">
              <a:latin typeface="Arial" panose="020B0604020202020204" pitchFamily="34" charset="0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ja-JP" altLang="en-US" dirty="0">
              <a:latin typeface="Arial" panose="020B0604020202020204" pitchFamily="34" charset="0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ja-JP" altLang="en-US" dirty="0">
                <a:latin typeface="Arial" panose="020B0604020202020204" pitchFamily="34" charset="0"/>
              </a:rPr>
            </a:fld>
            <a:endParaRPr lang="ja-JP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92555" y="121920"/>
            <a:ext cx="10189845" cy="764540"/>
          </a:xfrm>
        </p:spPr>
        <p:txBody>
          <a:bodyPr/>
          <a:lstStyle/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dirty="0" smtClean="0"/>
              <a:t>マスタ テキストの書式設定</a:t>
            </a:r>
            <a:endParaRPr kumimoji="1" lang="ja-JP" altLang="en-US" dirty="0" smtClean="0"/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5B98E-B881-44C6-965E-C4CBF4BD5DE0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B85B-3F11-4807-BF0A-089ABAB91E6D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dirty="0" smtClean="0"/>
              <a:t>マスタ テキストの書式設定</a:t>
            </a:r>
            <a:endParaRPr kumimoji="1" lang="ja-JP" altLang="en-US" dirty="0" smtClean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5B98E-B881-44C6-965E-C4CBF4BD5DE0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B85B-3F11-4807-BF0A-089ABAB91E6D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87917" y="1600200"/>
            <a:ext cx="5338296" cy="4525963"/>
          </a:xfrm>
        </p:spPr>
        <p:txBody>
          <a:bodyPr/>
          <a:lstStyle/>
          <a:p>
            <a:pPr lvl="0"/>
            <a:r>
              <a:rPr kumimoji="1" lang="ja-JP" altLang="en-US" dirty="0" smtClean="0"/>
              <a:t>マスタ テキストの書式設定</a:t>
            </a:r>
            <a:endParaRPr kumimoji="1" lang="ja-JP" altLang="en-US" dirty="0" smtClean="0"/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244104" y="1600200"/>
            <a:ext cx="5338296" cy="4525963"/>
          </a:xfrm>
        </p:spPr>
        <p:txBody>
          <a:bodyPr/>
          <a:lstStyle/>
          <a:p>
            <a:pPr lvl="0"/>
            <a:r>
              <a:rPr kumimoji="1" lang="ja-JP" altLang="en-US" dirty="0" smtClean="0"/>
              <a:t>マスタ テキストの書式設定</a:t>
            </a:r>
            <a:endParaRPr kumimoji="1" lang="ja-JP" altLang="en-US" dirty="0" smtClean="0"/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5B98E-B881-44C6-965E-C4CBF4BD5DE0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B85B-3F11-4807-BF0A-089ABAB91E6D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 dirty="0" smtClean="0"/>
              <a:t>マスタ テキストの書式設定</a:t>
            </a:r>
            <a:endParaRPr kumimoji="1" lang="ja-JP" altLang="en-US" dirty="0" smtClean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dirty="0" smtClean="0"/>
              <a:t>マスタ テキストの書式設定</a:t>
            </a:r>
            <a:endParaRPr kumimoji="1" lang="ja-JP" altLang="en-US" dirty="0" smtClean="0"/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 dirty="0" smtClean="0"/>
              <a:t>マスタ テキストの書式設定</a:t>
            </a:r>
            <a:endParaRPr kumimoji="1" lang="ja-JP" altLang="en-US" dirty="0" smtClean="0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dirty="0" smtClean="0"/>
              <a:t>マスタ テキストの書式設定</a:t>
            </a:r>
            <a:endParaRPr kumimoji="1" lang="ja-JP" altLang="en-US" dirty="0" smtClean="0"/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5B98E-B881-44C6-965E-C4CBF4BD5DE0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B85B-3F11-4807-BF0A-089ABAB91E6D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5B98E-B881-44C6-965E-C4CBF4BD5DE0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B85B-3F11-4807-BF0A-089ABAB91E6D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5B98E-B881-44C6-965E-C4CBF4BD5DE0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B85B-3F11-4807-BF0A-089ABAB91E6D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kumimoji="1" lang="ja-JP" altLang="en-US" dirty="0" smtClean="0"/>
              <a:t>マスタ テキストの書式設定</a:t>
            </a:r>
            <a:endParaRPr kumimoji="1" lang="ja-JP" altLang="en-US" dirty="0" smtClean="0"/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 dirty="0" smtClean="0"/>
              <a:t>マスタ テキストの書式設定</a:t>
            </a:r>
            <a:endParaRPr kumimoji="1" lang="ja-JP" altLang="en-US" dirty="0" smtClean="0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ja-JP" altLang="en-US" dirty="0">
              <a:latin typeface="Arial" panose="020B0604020202020204" pitchFamily="34" charset="0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ja-JP" altLang="en-US" dirty="0">
              <a:latin typeface="Arial" panose="020B0604020202020204" pitchFamily="34" charset="0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ja-JP" altLang="en-US" dirty="0">
                <a:latin typeface="Arial" panose="020B0604020202020204" pitchFamily="34" charset="0"/>
              </a:rPr>
            </a:fld>
            <a:endParaRPr lang="ja-JP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 dirty="0" smtClean="0"/>
              <a:t>マスタ テキストの書式設定</a:t>
            </a:r>
            <a:endParaRPr kumimoji="1" lang="ja-JP" altLang="en-US" dirty="0" smtClean="0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5B98E-B881-44C6-965E-C4CBF4BD5DE0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B85B-3F11-4807-BF0A-089ABAB91E6D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4.png"/><Relationship Id="rId12" Type="http://schemas.openxmlformats.org/officeDocument/2006/relationships/image" Target="../media/image3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日付プレースホルダ 1025"/>
          <p:cNvSpPr/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fld id="{14C5B98E-B881-44C6-965E-C4CBF4BD5DE0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1027" name="フッタープレースホルダ 1026"/>
          <p:cNvSpPr/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endParaRPr kumimoji="1" lang="ja-JP" altLang="en-US"/>
          </a:p>
        </p:txBody>
      </p:sp>
      <p:sp>
        <p:nvSpPr>
          <p:cNvPr id="1028" name="スライド番号プレースホルダ 1027"/>
          <p:cNvSpPr/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fld id="{B261B85B-3F11-4807-BF0A-089ABAB91E6D}" type="slidenum">
              <a:rPr kumimoji="1" lang="ja-JP" altLang="en-US" smtClean="0"/>
            </a:fld>
            <a:endParaRPr kumimoji="1" lang="ja-JP" altLang="en-US"/>
          </a:p>
        </p:txBody>
      </p:sp>
      <p:sp>
        <p:nvSpPr>
          <p:cNvPr id="1029" name="タイトル 1028"/>
          <p:cNvSpPr/>
          <p:nvPr>
            <p:ph type="title"/>
          </p:nvPr>
        </p:nvSpPr>
        <p:spPr>
          <a:xfrm>
            <a:off x="1392767" y="274638"/>
            <a:ext cx="10189633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ja-JP" altLang="en-US"/>
              <a:t>マスタ タイトルの書式設定</a:t>
            </a:r>
            <a:endParaRPr lang="ja-JP" altLang="en-US"/>
          </a:p>
        </p:txBody>
      </p:sp>
      <p:sp>
        <p:nvSpPr>
          <p:cNvPr id="1030" name="文字列プレースホルダ 1029"/>
          <p:cNvSpPr/>
          <p:nvPr>
            <p:ph type="body" idx="1"/>
          </p:nvPr>
        </p:nvSpPr>
        <p:spPr>
          <a:xfrm>
            <a:off x="687917" y="1600200"/>
            <a:ext cx="10894483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ja-JP" altLang="en-US"/>
              <a:t>マスタ テキストの書式設定</a:t>
            </a:r>
            <a:endParaRPr lang="ja-JP" altLang="en-US"/>
          </a:p>
          <a:p>
            <a:pPr lvl="1"/>
            <a:r>
              <a:rPr lang="ja-JP" altLang="en-US"/>
              <a:t>第</a:t>
            </a:r>
            <a:r>
              <a:rPr lang="en-US" altLang="ja-JP"/>
              <a:t>2</a:t>
            </a:r>
            <a:r>
              <a:rPr lang="ja-JP" altLang="en-US"/>
              <a:t>レベル</a:t>
            </a:r>
            <a:endParaRPr lang="ja-JP" altLang="en-US"/>
          </a:p>
          <a:p>
            <a:pPr lvl="2"/>
            <a:r>
              <a:rPr lang="ja-JP" altLang="en-US"/>
              <a:t>第</a:t>
            </a:r>
            <a:r>
              <a:rPr lang="en-US" altLang="ja-JP"/>
              <a:t>3</a:t>
            </a:r>
            <a:r>
              <a:rPr lang="ja-JP" altLang="en-US"/>
              <a:t>レベル</a:t>
            </a:r>
            <a:endParaRPr lang="ja-JP" altLang="en-US"/>
          </a:p>
          <a:p>
            <a:pPr lvl="3"/>
            <a:r>
              <a:rPr lang="ja-JP" altLang="en-US"/>
              <a:t>第</a:t>
            </a:r>
            <a:r>
              <a:rPr lang="en-US" altLang="ja-JP"/>
              <a:t>4</a:t>
            </a:r>
            <a:r>
              <a:rPr lang="ja-JP" altLang="en-US"/>
              <a:t>レベル</a:t>
            </a:r>
            <a:endParaRPr lang="ja-JP" altLang="en-US"/>
          </a:p>
          <a:p>
            <a:pPr lvl="4"/>
            <a:r>
              <a:rPr lang="ja-JP" altLang="en-US"/>
              <a:t>第</a:t>
            </a:r>
            <a:r>
              <a:rPr lang="en-US" altLang="ja-JP"/>
              <a:t>5</a:t>
            </a:r>
            <a:r>
              <a:rPr lang="ja-JP" altLang="en-US"/>
              <a:t>レベル</a:t>
            </a:r>
            <a:endParaRPr lang="ja-JP" altLang="en-US"/>
          </a:p>
          <a:p>
            <a:pPr lvl="0"/>
            <a:endParaRPr lang="ja-JP" altLang="en-US"/>
          </a:p>
        </p:txBody>
      </p:sp>
      <p:pic>
        <p:nvPicPr>
          <p:cNvPr id="1031" name="図形 1030" descr="yuanjian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117475"/>
            <a:ext cx="1881717" cy="1195388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SimSun" panose="02010600030101010101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SimSun" panose="02010600030101010101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SimSun" panose="02010600030101010101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SimSun" panose="02010600030101010101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SimSun" panose="02010600030101010101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SimSun" panose="02010600030101010101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SimSun" panose="02010600030101010101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SimSun" panose="02010600030101010101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0.png"/><Relationship Id="rId1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タイトル 4"/>
          <p:cNvSpPr>
            <a:spLocks noGrp="1"/>
          </p:cNvSpPr>
          <p:nvPr>
            <p:ph type="ctrTitle"/>
          </p:nvPr>
        </p:nvSpPr>
        <p:spPr>
          <a:xfrm>
            <a:off x="572135" y="1733550"/>
            <a:ext cx="11047730" cy="2387600"/>
          </a:xfrm>
        </p:spPr>
        <p:txBody>
          <a:bodyPr anchor="ctr" anchorCtr="0">
            <a:scene3d>
              <a:camera prst="orthographicFront"/>
              <a:lightRig rig="threePt" dir="t"/>
            </a:scene3d>
          </a:bodyPr>
          <a:p>
            <a:r>
              <a:rPr lang="ja-JP" altLang="en-US"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創英角ﾎﾟｯﾌﾟ体" panose="040B0A00000000000000" charset="-128"/>
                <a:ea typeface="HGP創英角ﾎﾟｯﾌﾟ体" panose="040B0A00000000000000" charset="-128"/>
              </a:rPr>
              <a:t>めいまい・セキュア・コミュニティ</a:t>
            </a:r>
            <a:endParaRPr lang="ja-JP" altLang="en-US">
              <a:solidFill>
                <a:schemeClr val="tx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P創英角ﾎﾟｯﾌﾟ体" panose="040B0A00000000000000" charset="-128"/>
              <a:ea typeface="HGP創英角ﾎﾟｯﾌﾟ体" panose="040B0A00000000000000" charset="-128"/>
            </a:endParaRPr>
          </a:p>
        </p:txBody>
      </p:sp>
      <p:sp>
        <p:nvSpPr>
          <p:cNvPr id="6" name="サブタイトル 5"/>
          <p:cNvSpPr>
            <a:spLocks noGrp="1"/>
          </p:cNvSpPr>
          <p:nvPr>
            <p:ph type="subTitle" idx="1"/>
          </p:nvPr>
        </p:nvSpPr>
        <p:spPr>
          <a:xfrm>
            <a:off x="297815" y="4220210"/>
            <a:ext cx="11701145" cy="1832610"/>
          </a:xfrm>
        </p:spPr>
        <p:txBody>
          <a:bodyPr anchor="ctr" anchorCtr="0"/>
          <a:p>
            <a:pPr algn="ctr"/>
            <a:r>
              <a:rPr lang="ja-JP" altLang="en-US" b="1">
                <a:solidFill>
                  <a:schemeClr val="tx1"/>
                </a:solidFill>
                <a:latin typeface="HGP創英角ﾎﾟｯﾌﾟ体" panose="040B0A00000000000000" charset="-128"/>
                <a:ea typeface="HGP創英角ﾎﾟｯﾌﾟ体" panose="040B0A00000000000000" charset="-128"/>
                <a:cs typeface="HGP創英角ﾎﾟｯﾌﾟ体" panose="040B0A00000000000000" charset="-128"/>
                <a:sym typeface="+mn-ea"/>
              </a:rPr>
              <a:t>代表：大石学</a:t>
            </a:r>
            <a:endParaRPr lang="ja-JP" altLang="en-US" b="1">
              <a:solidFill>
                <a:schemeClr val="tx1"/>
              </a:solidFill>
              <a:latin typeface="HGP創英角ﾎﾟｯﾌﾟ体" panose="040B0A00000000000000" charset="-128"/>
              <a:ea typeface="HGP創英角ﾎﾟｯﾌﾟ体" panose="040B0A00000000000000" charset="-128"/>
              <a:cs typeface="HGP創英角ﾎﾟｯﾌﾟ体" panose="040B0A00000000000000" charset="-128"/>
              <a:sym typeface="+mn-e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タイトル 4"/>
          <p:cNvSpPr>
            <a:spLocks noGrp="1"/>
          </p:cNvSpPr>
          <p:nvPr>
            <p:ph type="title"/>
          </p:nvPr>
        </p:nvSpPr>
        <p:spPr>
          <a:xfrm>
            <a:off x="1393200" y="155575"/>
            <a:ext cx="10028555" cy="854075"/>
          </a:xfrm>
        </p:spPr>
        <p:txBody>
          <a:bodyPr/>
          <a:p>
            <a:pPr algn="l"/>
            <a:r>
              <a:rPr lang="ja-JP" altLang="en-US">
                <a:latin typeface="HGP創英角ﾎﾟｯﾌﾟ体" panose="040B0A00000000000000" charset="-128"/>
                <a:ea typeface="HGP創英角ﾎﾟｯﾌﾟ体" panose="040B0A00000000000000" charset="-128"/>
              </a:rPr>
              <a:t>１．活動概要</a:t>
            </a:r>
            <a:r>
              <a:rPr lang="ja-JP" altLang="en-US" sz="2800">
                <a:latin typeface="HGP創英角ﾎﾟｯﾌﾟ体" panose="040B0A00000000000000" charset="-128"/>
                <a:ea typeface="HGP創英角ﾎﾟｯﾌﾟ体" panose="040B0A00000000000000" charset="-128"/>
              </a:rPr>
              <a:t>（冊子抜粋）</a:t>
            </a:r>
            <a:endParaRPr lang="ja-JP" altLang="en-US" sz="2800">
              <a:latin typeface="HGP創英角ﾎﾟｯﾌﾟ体" panose="040B0A00000000000000" charset="-128"/>
              <a:ea typeface="HGP創英角ﾎﾟｯﾌﾟ体" panose="040B0A00000000000000" charset="-128"/>
            </a:endParaRPr>
          </a:p>
        </p:txBody>
      </p:sp>
      <p:pic>
        <p:nvPicPr>
          <p:cNvPr id="9" name="コンテンツプレースホルダ 8"/>
          <p:cNvPicPr>
            <a:picLocks noChangeAspect="1"/>
          </p:cNvPicPr>
          <p:nvPr>
            <p:ph idx="1"/>
          </p:nvPr>
        </p:nvPicPr>
        <p:blipFill>
          <a:blip r:embed="rId1"/>
          <a:srcRect l="40296" t="4920"/>
          <a:stretch>
            <a:fillRect/>
          </a:stretch>
        </p:blipFill>
        <p:spPr>
          <a:xfrm>
            <a:off x="2385060" y="1215390"/>
            <a:ext cx="7098665" cy="5540375"/>
          </a:xfrm>
          <a:prstGeom prst="rect">
            <a:avLst/>
          </a:prstGeom>
        </p:spPr>
      </p:pic>
      <p:sp>
        <p:nvSpPr>
          <p:cNvPr id="2" name="円形吹き出し 1"/>
          <p:cNvSpPr/>
          <p:nvPr/>
        </p:nvSpPr>
        <p:spPr>
          <a:xfrm>
            <a:off x="60960" y="2033270"/>
            <a:ext cx="2931160" cy="967105"/>
          </a:xfrm>
          <a:prstGeom prst="wedgeEllipseCallout">
            <a:avLst>
              <a:gd name="adj1" fmla="val 51452"/>
              <a:gd name="adj2" fmla="val 5598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ja-JP" altLang="en-US" sz="2400">
                <a:solidFill>
                  <a:schemeClr val="tx1"/>
                </a:solidFill>
                <a:latin typeface="HGP創英角ﾎﾟｯﾌﾟ体" panose="040B0A00000000000000" charset="-128"/>
                <a:ea typeface="HGP創英角ﾎﾟｯﾌﾟ体" panose="040B0A00000000000000" charset="-128"/>
                <a:sym typeface="+mn-ea"/>
              </a:rPr>
              <a:t>２０２４年２月活動開始。</a:t>
            </a:r>
            <a:endParaRPr lang="ja-JP" altLang="en-US" sz="2400">
              <a:solidFill>
                <a:schemeClr val="tx1"/>
              </a:solidFill>
              <a:latin typeface="HGP創英角ﾎﾟｯﾌﾟ体" panose="040B0A00000000000000" charset="-128"/>
              <a:ea typeface="HGP創英角ﾎﾟｯﾌﾟ体" panose="040B0A00000000000000" charset="-128"/>
              <a:sym typeface="+mn-ea"/>
            </a:endParaRPr>
          </a:p>
        </p:txBody>
      </p:sp>
      <p:sp>
        <p:nvSpPr>
          <p:cNvPr id="3" name="円形吹き出し 2"/>
          <p:cNvSpPr/>
          <p:nvPr/>
        </p:nvSpPr>
        <p:spPr>
          <a:xfrm>
            <a:off x="1393190" y="4869815"/>
            <a:ext cx="9305925" cy="953770"/>
          </a:xfrm>
          <a:prstGeom prst="wedgeEllipseCallout">
            <a:avLst>
              <a:gd name="adj1" fmla="val -24909"/>
              <a:gd name="adj2" fmla="val -801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p>
            <a:pPr algn="ctr">
              <a:buNone/>
            </a:pPr>
            <a:r>
              <a:rPr lang="ja-JP" altLang="en-US" sz="2400">
                <a:solidFill>
                  <a:schemeClr val="tx1"/>
                </a:solidFill>
                <a:latin typeface="HGP創英角ﾎﾟｯﾌﾟ体" panose="040B0A00000000000000" charset="-128"/>
                <a:ea typeface="HGP創英角ﾎﾟｯﾌﾟ体" panose="040B0A00000000000000" charset="-128"/>
                <a:sym typeface="+mn-ea"/>
              </a:rPr>
              <a:t>目的を</a:t>
            </a:r>
            <a:r>
              <a:rPr lang="ja-JP" altLang="en-US" sz="2400">
                <a:solidFill>
                  <a:schemeClr val="tx1"/>
                </a:solidFill>
                <a:latin typeface="HGP創英角ﾎﾟｯﾌﾟ体" panose="040B0A00000000000000" charset="-128"/>
                <a:ea typeface="HGP創英角ﾎﾟｯﾌﾟ体" panose="040B0A00000000000000" charset="-128"/>
                <a:sym typeface="+mn-ea"/>
              </a:rPr>
              <a:t>「</a:t>
            </a:r>
            <a:r>
              <a:rPr lang="ja-JP" altLang="en-US" sz="240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HGP創英角ﾎﾟｯﾌﾟ体" panose="040B0A00000000000000" charset="-128"/>
                <a:ea typeface="HGP創英角ﾎﾟｯﾌﾟ体" panose="040B0A00000000000000" charset="-128"/>
                <a:sym typeface="+mn-ea"/>
              </a:rPr>
              <a:t>高齢化地域の課題解消</a:t>
            </a:r>
            <a:r>
              <a:rPr lang="ja-JP" altLang="en-US" sz="2400">
                <a:solidFill>
                  <a:schemeClr val="tx1"/>
                </a:solidFill>
                <a:latin typeface="HGP創英角ﾎﾟｯﾌﾟ体" panose="040B0A00000000000000" charset="-128"/>
                <a:ea typeface="HGP創英角ﾎﾟｯﾌﾟ体" panose="040B0A00000000000000" charset="-128"/>
                <a:sym typeface="+mn-ea"/>
              </a:rPr>
              <a:t>」として、行っている。</a:t>
            </a:r>
            <a:endParaRPr lang="ja-JP" altLang="en-US" sz="2400">
              <a:solidFill>
                <a:schemeClr val="tx1"/>
              </a:solidFill>
              <a:latin typeface="HGP創英角ﾎﾟｯﾌﾟ体" panose="040B0A00000000000000" charset="-128"/>
              <a:ea typeface="HGP創英角ﾎﾟｯﾌﾟ体" panose="040B0A00000000000000" charset="-128"/>
              <a:sym typeface="+mn-ea"/>
            </a:endParaRPr>
          </a:p>
        </p:txBody>
      </p:sp>
      <p:sp>
        <p:nvSpPr>
          <p:cNvPr id="4" name="円形吹き出し 3"/>
          <p:cNvSpPr/>
          <p:nvPr/>
        </p:nvSpPr>
        <p:spPr>
          <a:xfrm>
            <a:off x="7711440" y="3112770"/>
            <a:ext cx="3540125" cy="1183005"/>
          </a:xfrm>
          <a:prstGeom prst="wedgeEllipseCallout">
            <a:avLst>
              <a:gd name="adj1" fmla="val -63524"/>
              <a:gd name="adj2" fmla="val -4863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/>
          <a:p>
            <a:pPr algn="ctr">
              <a:buNone/>
            </a:pPr>
            <a:r>
              <a:rPr lang="ja-JP" altLang="en-US" sz="2400">
                <a:solidFill>
                  <a:schemeClr val="tx1"/>
                </a:solidFill>
                <a:latin typeface="HGP創英角ﾎﾟｯﾌﾟ体" panose="040B0A00000000000000" charset="-128"/>
                <a:ea typeface="HGP創英角ﾎﾟｯﾌﾟ体" panose="040B0A00000000000000" charset="-128"/>
                <a:sym typeface="+mn-ea"/>
              </a:rPr>
              <a:t>高齢化率高い</a:t>
            </a:r>
            <a:endParaRPr lang="ja-JP" altLang="en-US" sz="2400">
              <a:solidFill>
                <a:schemeClr val="tx1"/>
              </a:solidFill>
              <a:latin typeface="HGP創英角ﾎﾟｯﾌﾟ体" panose="040B0A00000000000000" charset="-128"/>
              <a:ea typeface="HGP創英角ﾎﾟｯﾌﾟ体" panose="040B0A00000000000000" charset="-128"/>
              <a:sym typeface="+mn-ea"/>
            </a:endParaRPr>
          </a:p>
          <a:p>
            <a:pPr algn="ctr">
              <a:buNone/>
            </a:pPr>
            <a:r>
              <a:rPr lang="ja-JP" altLang="en-US" sz="1600">
                <a:solidFill>
                  <a:schemeClr val="tx1"/>
                </a:solidFill>
                <a:latin typeface="HGP創英角ﾎﾟｯﾌﾟ体" panose="040B0A00000000000000" charset="-128"/>
                <a:ea typeface="HGP創英角ﾎﾟｯﾌﾟ体" panose="040B0A00000000000000" charset="-128"/>
                <a:sym typeface="+mn-ea"/>
              </a:rPr>
              <a:t>（</a:t>
            </a:r>
            <a:r>
              <a:rPr lang="ja-JP" altLang="en-US" sz="1600">
                <a:solidFill>
                  <a:schemeClr val="tx1"/>
                </a:solidFill>
                <a:latin typeface="HGP創英角ﾎﾟｯﾌﾟ体" panose="040B0A00000000000000" charset="-128"/>
                <a:ea typeface="HGP創英角ﾎﾟｯﾌﾟ体" panose="040B0A00000000000000" charset="-128"/>
                <a:sym typeface="+mn-ea"/>
              </a:rPr>
              <a:t>約４７％明石市内でも上位</a:t>
            </a:r>
            <a:r>
              <a:rPr lang="ja-JP" altLang="en-US" sz="1600">
                <a:solidFill>
                  <a:schemeClr val="tx1"/>
                </a:solidFill>
                <a:latin typeface="HGP創英角ﾎﾟｯﾌﾟ体" panose="040B0A00000000000000" charset="-128"/>
                <a:ea typeface="HGP創英角ﾎﾟｯﾌﾟ体" panose="040B0A00000000000000" charset="-128"/>
                <a:sym typeface="+mn-ea"/>
              </a:rPr>
              <a:t>）</a:t>
            </a:r>
            <a:endParaRPr lang="ja-JP" altLang="en-US" sz="1600">
              <a:solidFill>
                <a:schemeClr val="tx1"/>
              </a:solidFill>
              <a:latin typeface="HGP創英角ﾎﾟｯﾌﾟ体" panose="040B0A00000000000000" charset="-128"/>
              <a:ea typeface="HGP創英角ﾎﾟｯﾌﾟ体" panose="040B0A00000000000000" charset="-128"/>
              <a:sym typeface="+mn-ea"/>
            </a:endParaRPr>
          </a:p>
          <a:p>
            <a:pPr algn="ctr">
              <a:buNone/>
            </a:pPr>
            <a:r>
              <a:rPr lang="en-US" altLang="ja-JP" sz="1200">
                <a:solidFill>
                  <a:schemeClr val="tx1"/>
                </a:solidFill>
                <a:latin typeface="HGP創英角ﾎﾟｯﾌﾟ体" panose="040B0A00000000000000" charset="-128"/>
                <a:ea typeface="HGP創英角ﾎﾟｯﾌﾟ体" panose="040B0A00000000000000" charset="-128"/>
                <a:sym typeface="+mn-ea"/>
              </a:rPr>
              <a:t>※2023</a:t>
            </a:r>
            <a:r>
              <a:rPr lang="ja-JP" altLang="en-US" sz="1200">
                <a:solidFill>
                  <a:schemeClr val="tx1"/>
                </a:solidFill>
                <a:latin typeface="HGP創英角ﾎﾟｯﾌﾟ体" panose="040B0A00000000000000" charset="-128"/>
                <a:ea typeface="HGP創英角ﾎﾟｯﾌﾟ体" panose="040B0A00000000000000" charset="-128"/>
                <a:sym typeface="+mn-ea"/>
              </a:rPr>
              <a:t>年度</a:t>
            </a:r>
            <a:endParaRPr lang="ja-JP" altLang="en-US" sz="1200">
              <a:solidFill>
                <a:schemeClr val="tx1"/>
              </a:solidFill>
              <a:latin typeface="HGP創英角ﾎﾟｯﾌﾟ体" panose="040B0A00000000000000" charset="-128"/>
              <a:ea typeface="HGP創英角ﾎﾟｯﾌﾟ体" panose="040B0A00000000000000" charset="-128"/>
              <a:sym typeface="+mn-ea"/>
            </a:endParaRPr>
          </a:p>
        </p:txBody>
      </p:sp>
      <p:sp>
        <p:nvSpPr>
          <p:cNvPr id="6" name="角丸四角形 5"/>
          <p:cNvSpPr/>
          <p:nvPr/>
        </p:nvSpPr>
        <p:spPr>
          <a:xfrm>
            <a:off x="4153535" y="3558540"/>
            <a:ext cx="3477895" cy="37338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ja-JP" altLang="en-US"/>
          </a:p>
        </p:txBody>
      </p:sp>
      <p:sp>
        <p:nvSpPr>
          <p:cNvPr id="7" name="角丸四角形 6"/>
          <p:cNvSpPr/>
          <p:nvPr/>
        </p:nvSpPr>
        <p:spPr>
          <a:xfrm>
            <a:off x="2801620" y="3918585"/>
            <a:ext cx="4829810" cy="56832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ja-JP" altLang="en-US"/>
          </a:p>
        </p:txBody>
      </p:sp>
      <p:sp>
        <p:nvSpPr>
          <p:cNvPr id="8" name="角丸四角形 7"/>
          <p:cNvSpPr/>
          <p:nvPr/>
        </p:nvSpPr>
        <p:spPr>
          <a:xfrm>
            <a:off x="5519420" y="2739390"/>
            <a:ext cx="3477895" cy="37338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ja-JP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6" name="グループ化 15"/>
          <p:cNvGrpSpPr/>
          <p:nvPr/>
        </p:nvGrpSpPr>
        <p:grpSpPr>
          <a:xfrm>
            <a:off x="4585970" y="3577590"/>
            <a:ext cx="3533775" cy="3164840"/>
            <a:chOff x="12545" y="1980"/>
            <a:chExt cx="6529" cy="5847"/>
          </a:xfrm>
        </p:grpSpPr>
        <p:pic>
          <p:nvPicPr>
            <p:cNvPr id="7" name="コンテンツプレースホルダ 3" descr="pngimg.com - minecraft_PNG9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2873" y="1980"/>
              <a:ext cx="6201" cy="465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4" name="コンテンツプレースホルダ 7" descr="pngimg.com - minecraft_PNG84"/>
            <p:cNvPicPr>
              <a:picLocks noChangeAspect="1"/>
            </p:cNvPicPr>
            <p:nvPr/>
          </p:nvPicPr>
          <p:blipFill>
            <a:blip r:embed="rId2"/>
            <a:srcRect t="26710" b="31503"/>
            <a:stretch>
              <a:fillRect/>
            </a:stretch>
          </p:blipFill>
          <p:spPr>
            <a:xfrm>
              <a:off x="12545" y="6369"/>
              <a:ext cx="6201" cy="1458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5" name="タイトル 4"/>
          <p:cNvSpPr>
            <a:spLocks noGrp="1"/>
          </p:cNvSpPr>
          <p:nvPr>
            <p:ph type="title"/>
          </p:nvPr>
        </p:nvSpPr>
        <p:spPr>
          <a:xfrm>
            <a:off x="1392555" y="129600"/>
            <a:ext cx="10644505" cy="853200"/>
          </a:xfrm>
        </p:spPr>
        <p:txBody>
          <a:bodyPr/>
          <a:p>
            <a:pPr algn="l"/>
            <a:r>
              <a:rPr lang="ja-JP" altLang="en-US">
                <a:latin typeface="HGP創英角ﾎﾟｯﾌﾟ体" panose="040B0A00000000000000" charset="-128"/>
                <a:ea typeface="HGP創英角ﾎﾟｯﾌﾟ体" panose="040B0A00000000000000" charset="-128"/>
              </a:rPr>
              <a:t>２．活動内容</a:t>
            </a:r>
            <a:endParaRPr lang="ja-JP" altLang="en-US">
              <a:latin typeface="HGP創英角ﾎﾟｯﾌﾟ体" panose="040B0A00000000000000" charset="-128"/>
              <a:ea typeface="HGP創英角ﾎﾟｯﾌﾟ体" panose="040B0A00000000000000" charset="-128"/>
            </a:endParaRPr>
          </a:p>
        </p:txBody>
      </p:sp>
      <p:pic>
        <p:nvPicPr>
          <p:cNvPr id="2" name="コンテンツプレースホルダ 1" descr="20241012_120703_2"/>
          <p:cNvPicPr>
            <a:picLocks noChangeAspect="1"/>
          </p:cNvPicPr>
          <p:nvPr>
            <p:ph idx="1"/>
          </p:nvPr>
        </p:nvPicPr>
        <p:blipFill>
          <a:blip r:embed="rId3"/>
          <a:srcRect t="14034" b="12622"/>
          <a:stretch>
            <a:fillRect/>
          </a:stretch>
        </p:blipFill>
        <p:spPr>
          <a:xfrm>
            <a:off x="147955" y="2717165"/>
            <a:ext cx="4180840" cy="4091940"/>
          </a:xfrm>
          <a:prstGeom prst="rect">
            <a:avLst/>
          </a:prstGeom>
        </p:spPr>
      </p:pic>
      <p:sp>
        <p:nvSpPr>
          <p:cNvPr id="3" name="テキストボックス 2"/>
          <p:cNvSpPr txBox="1"/>
          <p:nvPr/>
        </p:nvSpPr>
        <p:spPr>
          <a:xfrm>
            <a:off x="148590" y="2699385"/>
            <a:ext cx="4180205" cy="82994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algn="ctr"/>
            <a:r>
              <a:rPr lang="ja-JP" altLang="en-US" sz="2400">
                <a:latin typeface="HGP創英角ﾎﾟｯﾌﾟ体" panose="040B0A00000000000000" charset="-128"/>
                <a:ea typeface="HGP創英角ﾎﾟｯﾌﾟ体" panose="040B0A00000000000000" charset="-128"/>
                <a:cs typeface="HGP創英角ﾎﾟｯﾌﾟ体" panose="040B0A00000000000000" charset="-128"/>
              </a:rPr>
              <a:t>①</a:t>
            </a:r>
            <a:r>
              <a:rPr lang="en-US" altLang="ja-JP" sz="2400">
                <a:latin typeface="HGP創英角ﾎﾟｯﾌﾟ体" panose="040B0A00000000000000" charset="-128"/>
                <a:ea typeface="HGP創英角ﾎﾟｯﾌﾟ体" panose="040B0A00000000000000" charset="-128"/>
                <a:cs typeface="HGP創英角ﾎﾟｯﾌﾟ体" panose="040B0A00000000000000" charset="-128"/>
              </a:rPr>
              <a:t>70</a:t>
            </a:r>
            <a:r>
              <a:rPr lang="ja-JP" altLang="en-US" sz="2400">
                <a:latin typeface="HGP創英角ﾎﾟｯﾌﾟ体" panose="040B0A00000000000000" charset="-128"/>
                <a:ea typeface="HGP創英角ﾎﾟｯﾌﾟ体" panose="040B0A00000000000000" charset="-128"/>
                <a:cs typeface="HGP創英角ﾎﾟｯﾌﾟ体" panose="040B0A00000000000000" charset="-128"/>
              </a:rPr>
              <a:t>～</a:t>
            </a:r>
            <a:r>
              <a:rPr lang="en-US" altLang="ja-JP" sz="2400">
                <a:latin typeface="HGP創英角ﾎﾟｯﾌﾟ体" panose="040B0A00000000000000" charset="-128"/>
                <a:ea typeface="HGP創英角ﾎﾟｯﾌﾟ体" panose="040B0A00000000000000" charset="-128"/>
                <a:cs typeface="HGP創英角ﾎﾟｯﾌﾟ体" panose="040B0A00000000000000" charset="-128"/>
              </a:rPr>
              <a:t>80</a:t>
            </a:r>
            <a:r>
              <a:rPr lang="ja-JP" altLang="en-US" sz="2400">
                <a:latin typeface="HGP創英角ﾎﾟｯﾌﾟ体" panose="040B0A00000000000000" charset="-128"/>
                <a:ea typeface="HGP創英角ﾎﾟｯﾌﾟ体" panose="040B0A00000000000000" charset="-128"/>
                <a:cs typeface="HGP創英角ﾎﾟｯﾌﾟ体" panose="040B0A00000000000000" charset="-128"/>
              </a:rPr>
              <a:t>代</a:t>
            </a:r>
            <a:endParaRPr lang="ja-JP" altLang="en-US">
              <a:latin typeface="HGP創英角ﾎﾟｯﾌﾟ体" panose="040B0A00000000000000" charset="-128"/>
              <a:ea typeface="HGP創英角ﾎﾟｯﾌﾟ体" panose="040B0A00000000000000" charset="-128"/>
              <a:cs typeface="HGP創英角ﾎﾟｯﾌﾟ体" panose="040B0A00000000000000" charset="-128"/>
            </a:endParaRPr>
          </a:p>
          <a:p>
            <a:pPr algn="ctr"/>
            <a:r>
              <a:rPr lang="ja-JP" altLang="en-US" sz="2400">
                <a:latin typeface="HGP創英角ﾎﾟｯﾌﾟ体" panose="040B0A00000000000000" charset="-128"/>
                <a:ea typeface="HGP創英角ﾎﾟｯﾌﾟ体" panose="040B0A00000000000000" charset="-128"/>
                <a:cs typeface="HGP創英角ﾎﾟｯﾌﾟ体" panose="040B0A00000000000000" charset="-128"/>
              </a:rPr>
              <a:t>参加者：２～５</a:t>
            </a:r>
            <a:r>
              <a:rPr lang="ja-JP" altLang="en-US" sz="2400">
                <a:latin typeface="HGP創英角ﾎﾟｯﾌﾟ体" panose="040B0A00000000000000" charset="-128"/>
                <a:ea typeface="HGP創英角ﾎﾟｯﾌﾟ体" panose="040B0A00000000000000" charset="-128"/>
                <a:cs typeface="HGP創英角ﾎﾟｯﾌﾟ体" panose="040B0A00000000000000" charset="-128"/>
              </a:rPr>
              <a:t>名</a:t>
            </a:r>
            <a:endParaRPr lang="ja-JP" altLang="en-US" sz="2400">
              <a:latin typeface="HGP創英角ﾎﾟｯﾌﾟ体" panose="040B0A00000000000000" charset="-128"/>
              <a:ea typeface="HGP創英角ﾎﾟｯﾌﾟ体" panose="040B0A00000000000000" charset="-128"/>
              <a:cs typeface="HGP創英角ﾎﾟｯﾌﾟ体" panose="040B0A00000000000000" charset="-128"/>
            </a:endParaRPr>
          </a:p>
        </p:txBody>
      </p:sp>
      <p:sp>
        <p:nvSpPr>
          <p:cNvPr id="9" name="テキストボックス 8"/>
          <p:cNvSpPr txBox="1"/>
          <p:nvPr/>
        </p:nvSpPr>
        <p:spPr>
          <a:xfrm>
            <a:off x="4462780" y="2699385"/>
            <a:ext cx="4119245" cy="82994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algn="ctr"/>
            <a:r>
              <a:rPr lang="ja-JP" altLang="en-US" sz="2400">
                <a:latin typeface="HGP創英角ﾎﾟｯﾌﾟ体" panose="040B0A00000000000000" charset="-128"/>
                <a:ea typeface="HGP創英角ﾎﾟｯﾌﾟ体" panose="040B0A00000000000000" charset="-128"/>
                <a:cs typeface="HGP創英角ﾎﾟｯﾌﾟ体" panose="040B0A00000000000000" charset="-128"/>
              </a:rPr>
              <a:t>②こども</a:t>
            </a:r>
            <a:r>
              <a:rPr lang="ja-JP" altLang="en-US">
                <a:latin typeface="HGP創英角ﾎﾟｯﾌﾟ体" panose="040B0A00000000000000" charset="-128"/>
                <a:ea typeface="HGP創英角ﾎﾟｯﾌﾟ体" panose="040B0A00000000000000" charset="-128"/>
                <a:cs typeface="HGP創英角ﾎﾟｯﾌﾟ体" panose="040B0A00000000000000" charset="-128"/>
              </a:rPr>
              <a:t>（</a:t>
            </a:r>
            <a:r>
              <a:rPr lang="en-US" altLang="ja-JP">
                <a:latin typeface="HGP創英角ﾎﾟｯﾌﾟ体" panose="040B0A00000000000000" charset="-128"/>
                <a:ea typeface="HGP創英角ﾎﾟｯﾌﾟ体" panose="040B0A00000000000000" charset="-128"/>
                <a:cs typeface="HGP創英角ﾎﾟｯﾌﾟ体" panose="040B0A00000000000000" charset="-128"/>
              </a:rPr>
              <a:t>※</a:t>
            </a:r>
            <a:r>
              <a:rPr lang="ja-JP" altLang="en-US">
                <a:latin typeface="HGP創英角ﾎﾟｯﾌﾟ体" panose="040B0A00000000000000" charset="-128"/>
                <a:ea typeface="HGP創英角ﾎﾟｯﾌﾟ体" panose="040B0A00000000000000" charset="-128"/>
                <a:cs typeface="HGP創英角ﾎﾟｯﾌﾟ体" panose="040B0A00000000000000" charset="-128"/>
              </a:rPr>
              <a:t>小学生、</a:t>
            </a:r>
            <a:r>
              <a:rPr lang="ja-JP" altLang="en-US">
                <a:latin typeface="HGP創英角ﾎﾟｯﾌﾟ体" panose="040B0A00000000000000" charset="-128"/>
                <a:ea typeface="HGP創英角ﾎﾟｯﾌﾟ体" panose="040B0A00000000000000" charset="-128"/>
                <a:cs typeface="HGP創英角ﾎﾟｯﾌﾟ体" panose="040B0A00000000000000" charset="-128"/>
              </a:rPr>
              <a:t>保護者同伴含む</a:t>
            </a:r>
            <a:r>
              <a:rPr lang="ja-JP" altLang="en-US">
                <a:latin typeface="HGP創英角ﾎﾟｯﾌﾟ体" panose="040B0A00000000000000" charset="-128"/>
                <a:ea typeface="HGP創英角ﾎﾟｯﾌﾟ体" panose="040B0A00000000000000" charset="-128"/>
                <a:cs typeface="HGP創英角ﾎﾟｯﾌﾟ体" panose="040B0A00000000000000" charset="-128"/>
              </a:rPr>
              <a:t>）</a:t>
            </a:r>
            <a:endParaRPr lang="ja-JP" altLang="en-US" sz="2400">
              <a:latin typeface="HGP創英角ﾎﾟｯﾌﾟ体" panose="040B0A00000000000000" charset="-128"/>
              <a:ea typeface="HGP創英角ﾎﾟｯﾌﾟ体" panose="040B0A00000000000000" charset="-128"/>
              <a:cs typeface="HGP創英角ﾎﾟｯﾌﾟ体" panose="040B0A00000000000000" charset="-128"/>
            </a:endParaRPr>
          </a:p>
          <a:p>
            <a:pPr algn="ctr"/>
            <a:r>
              <a:rPr lang="ja-JP" altLang="en-US" sz="2400">
                <a:latin typeface="HGP創英角ﾎﾟｯﾌﾟ体" panose="040B0A00000000000000" charset="-128"/>
                <a:ea typeface="HGP創英角ﾎﾟｯﾌﾟ体" panose="040B0A00000000000000" charset="-128"/>
                <a:cs typeface="HGP創英角ﾎﾟｯﾌﾟ体" panose="040B0A00000000000000" charset="-128"/>
                <a:sym typeface="+mn-ea"/>
              </a:rPr>
              <a:t>参加者：３～５</a:t>
            </a:r>
            <a:r>
              <a:rPr lang="ja-JP" altLang="en-US" sz="2400">
                <a:latin typeface="HGP創英角ﾎﾟｯﾌﾟ体" panose="040B0A00000000000000" charset="-128"/>
                <a:ea typeface="HGP創英角ﾎﾟｯﾌﾟ体" panose="040B0A00000000000000" charset="-128"/>
                <a:cs typeface="HGP創英角ﾎﾟｯﾌﾟ体" panose="040B0A00000000000000" charset="-128"/>
                <a:sym typeface="+mn-ea"/>
              </a:rPr>
              <a:t>名</a:t>
            </a:r>
            <a:endParaRPr lang="ja-JP" altLang="en-US" sz="2400">
              <a:latin typeface="HGP創英角ﾎﾟｯﾌﾟ体" panose="040B0A00000000000000" charset="-128"/>
              <a:ea typeface="HGP創英角ﾎﾟｯﾌﾟ体" panose="040B0A00000000000000" charset="-128"/>
              <a:cs typeface="HGP創英角ﾎﾟｯﾌﾟ体" panose="040B0A00000000000000" charset="-128"/>
              <a:sym typeface="+mn-ea"/>
            </a:endParaRPr>
          </a:p>
        </p:txBody>
      </p:sp>
      <p:sp>
        <p:nvSpPr>
          <p:cNvPr id="11" name="円形吹き出し 10"/>
          <p:cNvSpPr/>
          <p:nvPr/>
        </p:nvSpPr>
        <p:spPr>
          <a:xfrm>
            <a:off x="8346440" y="3363595"/>
            <a:ext cx="3690620" cy="2017395"/>
          </a:xfrm>
          <a:prstGeom prst="wedgeEllipseCallout">
            <a:avLst>
              <a:gd name="adj1" fmla="val -7582"/>
              <a:gd name="adj2" fmla="val -151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p>
            <a:pPr algn="ctr">
              <a:buNone/>
            </a:pPr>
            <a:r>
              <a:rPr lang="ja-JP" altLang="en-US" sz="2800">
                <a:solidFill>
                  <a:schemeClr val="tx1"/>
                </a:solidFill>
                <a:latin typeface="HGP創英角ﾎﾟｯﾌﾟ体" panose="040B0A00000000000000" charset="-128"/>
                <a:ea typeface="HGP創英角ﾎﾟｯﾌﾟ体" panose="040B0A00000000000000" charset="-128"/>
                <a:sym typeface="+mn-ea"/>
              </a:rPr>
              <a:t>①高齢者＋②</a:t>
            </a:r>
            <a:r>
              <a:rPr lang="ja-JP" altLang="en-US" sz="2800">
                <a:solidFill>
                  <a:schemeClr val="tx1"/>
                </a:solidFill>
                <a:latin typeface="HGP創英角ﾎﾟｯﾌﾟ体" panose="040B0A00000000000000" charset="-128"/>
                <a:ea typeface="HGP創英角ﾎﾟｯﾌﾟ体" panose="040B0A00000000000000" charset="-128"/>
                <a:sym typeface="+mn-ea"/>
              </a:rPr>
              <a:t>こども</a:t>
            </a:r>
            <a:endParaRPr lang="ja-JP" altLang="en-US" sz="2800">
              <a:solidFill>
                <a:schemeClr val="tx1"/>
              </a:solidFill>
              <a:latin typeface="HGP創英角ﾎﾟｯﾌﾟ体" panose="040B0A00000000000000" charset="-128"/>
              <a:ea typeface="HGP創英角ﾎﾟｯﾌﾟ体" panose="040B0A00000000000000" charset="-128"/>
              <a:sym typeface="+mn-ea"/>
            </a:endParaRPr>
          </a:p>
          <a:p>
            <a:pPr algn="ctr">
              <a:buNone/>
            </a:pPr>
            <a:r>
              <a:rPr lang="ja-JP" altLang="en-US" sz="2800">
                <a:solidFill>
                  <a:schemeClr val="tx1"/>
                </a:solidFill>
                <a:latin typeface="HGP創英角ﾎﾟｯﾌﾟ体" panose="040B0A00000000000000" charset="-128"/>
                <a:ea typeface="HGP創英角ﾎﾟｯﾌﾟ体" panose="040B0A00000000000000" charset="-128"/>
                <a:sym typeface="+mn-ea"/>
              </a:rPr>
              <a:t>参加者</a:t>
            </a:r>
            <a:r>
              <a:rPr lang="ja-JP" altLang="en-US" sz="2800">
                <a:solidFill>
                  <a:schemeClr val="tx1"/>
                </a:solidFill>
                <a:latin typeface="HGP創英角ﾎﾟｯﾌﾟ体" panose="040B0A00000000000000" charset="-128"/>
                <a:ea typeface="HGP創英角ﾎﾟｯﾌﾟ体" panose="040B0A00000000000000" charset="-128"/>
                <a:sym typeface="+mn-ea"/>
              </a:rPr>
              <a:t>：</a:t>
            </a:r>
            <a:r>
              <a:rPr lang="en-US" altLang="ja-JP" sz="2800">
                <a:solidFill>
                  <a:schemeClr val="tx1"/>
                </a:solidFill>
                <a:latin typeface="HGP創英角ﾎﾟｯﾌﾟ体" panose="040B0A00000000000000" charset="-128"/>
                <a:ea typeface="HGP創英角ﾎﾟｯﾌﾟ体" panose="040B0A00000000000000" charset="-128"/>
                <a:sym typeface="+mn-ea"/>
              </a:rPr>
              <a:t>5</a:t>
            </a:r>
            <a:r>
              <a:rPr lang="ja-JP" altLang="en-US" sz="2800">
                <a:solidFill>
                  <a:schemeClr val="tx1"/>
                </a:solidFill>
                <a:latin typeface="HGP創英角ﾎﾟｯﾌﾟ体" panose="040B0A00000000000000" charset="-128"/>
                <a:ea typeface="HGP創英角ﾎﾟｯﾌﾟ体" panose="040B0A00000000000000" charset="-128"/>
                <a:sym typeface="+mn-ea"/>
              </a:rPr>
              <a:t>～</a:t>
            </a:r>
            <a:r>
              <a:rPr lang="en-US" altLang="ja-JP" sz="2800">
                <a:solidFill>
                  <a:schemeClr val="tx1"/>
                </a:solidFill>
                <a:latin typeface="HGP創英角ﾎﾟｯﾌﾟ体" panose="040B0A00000000000000" charset="-128"/>
                <a:ea typeface="HGP創英角ﾎﾟｯﾌﾟ体" panose="040B0A00000000000000" charset="-128"/>
                <a:sym typeface="+mn-ea"/>
              </a:rPr>
              <a:t>10</a:t>
            </a:r>
            <a:r>
              <a:rPr lang="ja-JP" altLang="en-US" sz="2800">
                <a:solidFill>
                  <a:schemeClr val="tx1"/>
                </a:solidFill>
                <a:latin typeface="HGP創英角ﾎﾟｯﾌﾟ体" panose="040B0A00000000000000" charset="-128"/>
                <a:ea typeface="HGP創英角ﾎﾟｯﾌﾟ体" panose="040B0A00000000000000" charset="-128"/>
                <a:sym typeface="+mn-ea"/>
              </a:rPr>
              <a:t>名</a:t>
            </a:r>
            <a:endParaRPr lang="ja-JP" altLang="en-US" sz="2800">
              <a:solidFill>
                <a:schemeClr val="tx1"/>
              </a:solidFill>
              <a:latin typeface="HGP創英角ﾎﾟｯﾌﾟ体" panose="040B0A00000000000000" charset="-128"/>
              <a:ea typeface="HGP創英角ﾎﾟｯﾌﾟ体" panose="040B0A00000000000000" charset="-128"/>
              <a:sym typeface="+mn-ea"/>
            </a:endParaRPr>
          </a:p>
          <a:p>
            <a:pPr algn="ctr">
              <a:buNone/>
            </a:pPr>
            <a:r>
              <a:rPr lang="ja-JP" altLang="en-US" sz="2800">
                <a:solidFill>
                  <a:schemeClr val="tx1"/>
                </a:solidFill>
                <a:latin typeface="HGP創英角ﾎﾟｯﾌﾟ体" panose="040B0A00000000000000" charset="-128"/>
                <a:ea typeface="HGP創英角ﾎﾟｯﾌﾟ体" panose="040B0A00000000000000" charset="-128"/>
                <a:sym typeface="+mn-ea"/>
              </a:rPr>
              <a:t>に増加中</a:t>
            </a:r>
            <a:endParaRPr lang="ja-JP" altLang="en-US" sz="2800">
              <a:solidFill>
                <a:schemeClr val="tx1"/>
              </a:solidFill>
              <a:latin typeface="HGP創英角ﾎﾟｯﾌﾟ体" panose="040B0A00000000000000" charset="-128"/>
              <a:ea typeface="HGP創英角ﾎﾟｯﾌﾟ体" panose="040B0A00000000000000" charset="-128"/>
              <a:sym typeface="+mn-ea"/>
            </a:endParaRPr>
          </a:p>
          <a:p>
            <a:pPr algn="ctr">
              <a:buNone/>
            </a:pPr>
            <a:r>
              <a:rPr lang="ja-JP" altLang="en-US" sz="1600">
                <a:solidFill>
                  <a:schemeClr val="tx1"/>
                </a:solidFill>
                <a:latin typeface="HGP創英角ﾎﾟｯﾌﾟ体" panose="040B0A00000000000000" charset="-128"/>
                <a:ea typeface="HGP創英角ﾎﾟｯﾌﾟ体" panose="040B0A00000000000000" charset="-128"/>
                <a:sym typeface="+mn-ea"/>
              </a:rPr>
              <a:t>（</a:t>
            </a:r>
            <a:r>
              <a:rPr lang="en-US" altLang="ja-JP" sz="1600">
                <a:solidFill>
                  <a:schemeClr val="tx1"/>
                </a:solidFill>
                <a:latin typeface="HGP創英角ﾎﾟｯﾌﾟ体" panose="040B0A00000000000000" charset="-128"/>
                <a:ea typeface="HGP創英角ﾎﾟｯﾌﾟ体" panose="040B0A00000000000000" charset="-128"/>
                <a:sym typeface="+mn-ea"/>
              </a:rPr>
              <a:t>2025</a:t>
            </a:r>
            <a:r>
              <a:rPr lang="ja-JP" altLang="en-US" sz="1600">
                <a:solidFill>
                  <a:schemeClr val="tx1"/>
                </a:solidFill>
                <a:latin typeface="HGP創英角ﾎﾟｯﾌﾟ体" panose="040B0A00000000000000" charset="-128"/>
                <a:ea typeface="HGP創英角ﾎﾟｯﾌﾟ体" panose="040B0A00000000000000" charset="-128"/>
                <a:sym typeface="+mn-ea"/>
              </a:rPr>
              <a:t>年</a:t>
            </a:r>
            <a:r>
              <a:rPr lang="en-US" altLang="ja-JP" sz="1600">
                <a:solidFill>
                  <a:schemeClr val="tx1"/>
                </a:solidFill>
                <a:latin typeface="HGP創英角ﾎﾟｯﾌﾟ体" panose="040B0A00000000000000" charset="-128"/>
                <a:ea typeface="HGP創英角ﾎﾟｯﾌﾟ体" panose="040B0A00000000000000" charset="-128"/>
                <a:sym typeface="+mn-ea"/>
              </a:rPr>
              <a:t>1</a:t>
            </a:r>
            <a:r>
              <a:rPr lang="ja-JP" altLang="en-US" sz="1600">
                <a:solidFill>
                  <a:schemeClr val="tx1"/>
                </a:solidFill>
                <a:latin typeface="HGP創英角ﾎﾟｯﾌﾟ体" panose="040B0A00000000000000" charset="-128"/>
                <a:ea typeface="HGP創英角ﾎﾟｯﾌﾟ体" panose="040B0A00000000000000" charset="-128"/>
                <a:sym typeface="+mn-ea"/>
              </a:rPr>
              <a:t>月時点</a:t>
            </a:r>
            <a:r>
              <a:rPr lang="ja-JP" altLang="en-US" sz="1600">
                <a:solidFill>
                  <a:schemeClr val="tx1"/>
                </a:solidFill>
                <a:latin typeface="HGP創英角ﾎﾟｯﾌﾟ体" panose="040B0A00000000000000" charset="-128"/>
                <a:ea typeface="HGP創英角ﾎﾟｯﾌﾟ体" panose="040B0A00000000000000" charset="-128"/>
                <a:sym typeface="+mn-ea"/>
              </a:rPr>
              <a:t>）</a:t>
            </a:r>
            <a:endParaRPr lang="ja-JP" altLang="en-US" sz="1600">
              <a:solidFill>
                <a:schemeClr val="tx1"/>
              </a:solidFill>
              <a:latin typeface="HGP創英角ﾎﾟｯﾌﾟ体" panose="040B0A00000000000000" charset="-128"/>
              <a:ea typeface="HGP創英角ﾎﾟｯﾌﾟ体" panose="040B0A00000000000000" charset="-128"/>
              <a:sym typeface="+mn-ea"/>
            </a:endParaRPr>
          </a:p>
        </p:txBody>
      </p:sp>
      <p:graphicFrame>
        <p:nvGraphicFramePr>
          <p:cNvPr id="18" name="表 17"/>
          <p:cNvGraphicFramePr/>
          <p:nvPr/>
        </p:nvGraphicFramePr>
        <p:xfrm>
          <a:off x="128270" y="1191260"/>
          <a:ext cx="11610340" cy="14077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05170"/>
                <a:gridCol w="5805170"/>
              </a:tblGrid>
              <a:tr h="467995">
                <a:tc gridSpan="2">
                  <a:txBody>
                    <a:bodyPr/>
                    <a:p>
                      <a:pPr algn="l">
                        <a:buNone/>
                      </a:pPr>
                      <a:r>
                        <a:rPr lang="ja-JP" altLang="en-US" sz="2400">
                          <a:solidFill>
                            <a:schemeClr val="tx1"/>
                          </a:solidFill>
                          <a:latin typeface="HGP創英角ﾎﾟｯﾌﾟ体" panose="040B0A00000000000000" charset="-128"/>
                          <a:ea typeface="HGP創英角ﾎﾟｯﾌﾟ体" panose="040B0A00000000000000" charset="-128"/>
                        </a:rPr>
                        <a:t>①高齢者</a:t>
                      </a:r>
                      <a:r>
                        <a:rPr lang="ja-JP" altLang="en-US" sz="2400">
                          <a:solidFill>
                            <a:schemeClr val="tx1"/>
                          </a:solidFill>
                          <a:latin typeface="HGP創英角ﾎﾟｯﾌﾟ体" panose="040B0A00000000000000" charset="-128"/>
                          <a:ea typeface="HGP創英角ﾎﾟｯﾌﾟ体" panose="040B0A00000000000000" charset="-128"/>
                        </a:rPr>
                        <a:t>向け、②こども向け共通　（場所）松が丘交流ゾーン</a:t>
                      </a:r>
                      <a:r>
                        <a:rPr lang="ja-JP" altLang="en-US" sz="1800">
                          <a:solidFill>
                            <a:schemeClr val="tx1"/>
                          </a:solidFill>
                          <a:latin typeface="HGP創英角ﾎﾟｯﾌﾟ体" panose="040B0A00000000000000" charset="-128"/>
                          <a:ea typeface="HGP創英角ﾎﾟｯﾌﾟ体" panose="040B0A00000000000000" charset="-128"/>
                        </a:rPr>
                        <a:t>（他団体との共同事務所）</a:t>
                      </a:r>
                      <a:endParaRPr lang="ja-JP" altLang="en-US" sz="1800">
                        <a:solidFill>
                          <a:schemeClr val="tx1"/>
                        </a:solidFill>
                        <a:latin typeface="HGP創英角ﾎﾟｯﾌﾟ体" panose="040B0A00000000000000" charset="-128"/>
                        <a:ea typeface="HGP創英角ﾎﾟｯﾌﾟ体" panose="040B0A00000000000000" charset="-128"/>
                      </a:endParaRPr>
                    </a:p>
                  </a:txBody>
                  <a:tcPr anchor="ctr" anchorCtr="0">
                    <a:solidFill>
                      <a:srgbClr val="08F6F2"/>
                    </a:solidFill>
                  </a:tcPr>
                </a:tc>
                <a:tc hMerge="1">
                  <a:tcPr/>
                </a:tc>
              </a:tr>
              <a:tr h="471805"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ja-JP" altLang="en-US" sz="1800">
                          <a:solidFill>
                            <a:schemeClr val="tx1"/>
                          </a:solidFill>
                          <a:latin typeface="HGP創英角ﾎﾟｯﾌﾟ体" panose="040B0A00000000000000" charset="-128"/>
                          <a:ea typeface="HGP創英角ﾎﾟｯﾌﾟ体" panose="040B0A00000000000000" charset="-128"/>
                          <a:cs typeface="HGP創英角ﾎﾟｯﾌﾟ体" panose="040B0A00000000000000" charset="-128"/>
                          <a:sym typeface="+mn-ea"/>
                        </a:rPr>
                        <a:t>・パソコン、スマホ持込み可（</a:t>
                      </a:r>
                      <a:r>
                        <a:rPr lang="en-US" altLang="ja-JP" sz="1800">
                          <a:solidFill>
                            <a:schemeClr val="tx1"/>
                          </a:solidFill>
                          <a:latin typeface="HGP創英角ﾎﾟｯﾌﾟ体" panose="040B0A00000000000000" charset="-128"/>
                          <a:ea typeface="HGP創英角ﾎﾟｯﾌﾟ体" panose="040B0A00000000000000" charset="-128"/>
                          <a:cs typeface="HGP創英角ﾎﾟｯﾌﾟ体" panose="040B0A00000000000000" charset="-128"/>
                          <a:sym typeface="+mn-ea"/>
                        </a:rPr>
                        <a:t>PC</a:t>
                      </a:r>
                      <a:r>
                        <a:rPr lang="ja-JP" altLang="en-US" sz="1800">
                          <a:solidFill>
                            <a:schemeClr val="tx1"/>
                          </a:solidFill>
                          <a:latin typeface="HGP創英角ﾎﾟｯﾌﾟ体" panose="040B0A00000000000000" charset="-128"/>
                          <a:ea typeface="HGP創英角ﾎﾟｯﾌﾟ体" panose="040B0A00000000000000" charset="-128"/>
                          <a:cs typeface="HGP創英角ﾎﾟｯﾌﾟ体" panose="040B0A00000000000000" charset="-128"/>
                          <a:sym typeface="+mn-ea"/>
                        </a:rPr>
                        <a:t>：３台設置）</a:t>
                      </a:r>
                      <a:endParaRPr lang="ja-JP" altLang="en-US" sz="1800">
                        <a:solidFill>
                          <a:schemeClr val="tx1"/>
                        </a:solidFill>
                        <a:latin typeface="HGP創英角ﾎﾟｯﾌﾟ体" panose="040B0A00000000000000" charset="-128"/>
                        <a:ea typeface="HGP創英角ﾎﾟｯﾌﾟ体" panose="040B0A00000000000000" charset="-128"/>
                        <a:cs typeface="HGP創英角ﾎﾟｯﾌﾟ体" panose="040B0A00000000000000" charset="-128"/>
                        <a:sym typeface="+mn-ea"/>
                      </a:endParaRPr>
                    </a:p>
                  </a:txBody>
                  <a:tcPr anchor="ctr" anchorCtr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ja-JP" altLang="en-US" sz="1800">
                          <a:solidFill>
                            <a:schemeClr val="tx1"/>
                          </a:solidFill>
                          <a:latin typeface="HGP創英角ﾎﾟｯﾌﾟ体" panose="040B0A00000000000000" charset="-128"/>
                          <a:ea typeface="HGP創英角ﾎﾟｯﾌﾟ体" panose="040B0A00000000000000" charset="-128"/>
                          <a:cs typeface="HGP創英角ﾎﾟｯﾌﾟ体" panose="040B0A00000000000000" charset="-128"/>
                          <a:sym typeface="+mn-ea"/>
                        </a:rPr>
                        <a:t>・お茶、お菓子フリー（参加費：</a:t>
                      </a:r>
                      <a:r>
                        <a:rPr lang="en-US" altLang="ja-JP" sz="1800">
                          <a:solidFill>
                            <a:schemeClr val="tx1"/>
                          </a:solidFill>
                          <a:latin typeface="HGP創英角ﾎﾟｯﾌﾟ体" panose="040B0A00000000000000" charset="-128"/>
                          <a:ea typeface="HGP創英角ﾎﾟｯﾌﾟ体" panose="040B0A00000000000000" charset="-128"/>
                          <a:cs typeface="HGP創英角ﾎﾟｯﾌﾟ体" panose="040B0A00000000000000" charset="-128"/>
                          <a:sym typeface="+mn-ea"/>
                        </a:rPr>
                        <a:t>200</a:t>
                      </a:r>
                      <a:r>
                        <a:rPr lang="ja-JP" altLang="en-US" sz="1800">
                          <a:solidFill>
                            <a:schemeClr val="tx1"/>
                          </a:solidFill>
                          <a:latin typeface="HGP創英角ﾎﾟｯﾌﾟ体" panose="040B0A00000000000000" charset="-128"/>
                          <a:ea typeface="HGP創英角ﾎﾟｯﾌﾟ体" panose="040B0A00000000000000" charset="-128"/>
                          <a:cs typeface="HGP創英角ﾎﾟｯﾌﾟ体" panose="040B0A00000000000000" charset="-128"/>
                          <a:sym typeface="+mn-ea"/>
                        </a:rPr>
                        <a:t>円）</a:t>
                      </a:r>
                      <a:endParaRPr lang="ja-JP" altLang="en-US" sz="1800">
                        <a:solidFill>
                          <a:schemeClr val="tx1"/>
                        </a:solidFill>
                        <a:latin typeface="HGP創英角ﾎﾟｯﾌﾟ体" panose="040B0A00000000000000" charset="-128"/>
                        <a:ea typeface="HGP創英角ﾎﾟｯﾌﾟ体" panose="040B0A00000000000000" charset="-128"/>
                        <a:cs typeface="HGP創英角ﾎﾟｯﾌﾟ体" panose="040B0A00000000000000" charset="-128"/>
                        <a:sym typeface="+mn-ea"/>
                      </a:endParaRPr>
                    </a:p>
                  </a:txBody>
                  <a:tcPr anchor="ctr" anchorCtr="0">
                    <a:solidFill>
                      <a:schemeClr val="accent1"/>
                    </a:solidFill>
                  </a:tcPr>
                </a:tc>
              </a:tr>
              <a:tr h="467995"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ja-JP" altLang="en-US" sz="1800">
                          <a:solidFill>
                            <a:schemeClr val="tx1"/>
                          </a:solidFill>
                          <a:latin typeface="HGP創英角ﾎﾟｯﾌﾟ体" panose="040B0A00000000000000" charset="-128"/>
                          <a:ea typeface="HGP創英角ﾎﾟｯﾌﾟ体" panose="040B0A00000000000000" charset="-128"/>
                          <a:cs typeface="HGP創英角ﾎﾟｯﾌﾟ体" panose="040B0A00000000000000" charset="-128"/>
                          <a:sym typeface="+mn-ea"/>
                        </a:rPr>
                        <a:t>・雑談多め（最近の体調、趣味、近所など）</a:t>
                      </a:r>
                      <a:r>
                        <a:rPr lang="en-US" altLang="ja-JP" sz="1600">
                          <a:latin typeface="HGP創英角ﾎﾟｯﾌﾟ体" panose="040B0A00000000000000" charset="-128"/>
                          <a:ea typeface="HGP創英角ﾎﾟｯﾌﾟ体" panose="040B0A00000000000000" charset="-128"/>
                          <a:cs typeface="HGP創英角ﾎﾟｯﾌﾟ体" panose="040B0A00000000000000" charset="-128"/>
                          <a:sym typeface="+mn-ea"/>
                        </a:rPr>
                        <a:t>※</a:t>
                      </a:r>
                      <a:r>
                        <a:rPr lang="ja-JP" altLang="en-US" sz="1600">
                          <a:latin typeface="HGP創英角ﾎﾟｯﾌﾟ体" panose="040B0A00000000000000" charset="-128"/>
                          <a:ea typeface="HGP創英角ﾎﾟｯﾌﾟ体" panose="040B0A00000000000000" charset="-128"/>
                          <a:cs typeface="HGP創英角ﾎﾟｯﾌﾟ体" panose="040B0A00000000000000" charset="-128"/>
                          <a:sym typeface="+mn-ea"/>
                        </a:rPr>
                        <a:t>難聴者は筆談</a:t>
                      </a:r>
                      <a:endParaRPr lang="ja-JP" altLang="en-US" sz="1600">
                        <a:solidFill>
                          <a:schemeClr val="tx1"/>
                        </a:solidFill>
                        <a:latin typeface="HGP創英角ﾎﾟｯﾌﾟ体" panose="040B0A00000000000000" charset="-128"/>
                        <a:ea typeface="HGP創英角ﾎﾟｯﾌﾟ体" panose="040B0A00000000000000" charset="-128"/>
                        <a:cs typeface="HGP創英角ﾎﾟｯﾌﾟ体" panose="040B0A00000000000000" charset="-128"/>
                        <a:sym typeface="+mn-ea"/>
                      </a:endParaRPr>
                    </a:p>
                  </a:txBody>
                  <a:tcPr anchor="ctr" anchorCtr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ja-JP" altLang="en-US" sz="1800">
                          <a:solidFill>
                            <a:schemeClr val="tx1"/>
                          </a:solidFill>
                          <a:latin typeface="HGP創英角ﾎﾟｯﾌﾟ体" panose="040B0A00000000000000" charset="-128"/>
                          <a:ea typeface="HGP創英角ﾎﾟｯﾌﾟ体" panose="040B0A00000000000000" charset="-128"/>
                          <a:cs typeface="HGP創英角ﾎﾟｯﾌﾟ体" panose="040B0A00000000000000" charset="-128"/>
                          <a:sym typeface="+mn-ea"/>
                        </a:rPr>
                        <a:t>・予約不要（時間中の出入り自由）</a:t>
                      </a:r>
                      <a:endParaRPr lang="ja-JP" altLang="en-US" sz="1800">
                        <a:solidFill>
                          <a:schemeClr val="tx1"/>
                        </a:solidFill>
                        <a:latin typeface="HGP創英角ﾎﾟｯﾌﾟ体" panose="040B0A00000000000000" charset="-128"/>
                        <a:ea typeface="HGP創英角ﾎﾟｯﾌﾟ体" panose="040B0A00000000000000" charset="-128"/>
                        <a:cs typeface="HGP創英角ﾎﾟｯﾌﾟ体" panose="040B0A00000000000000" charset="-128"/>
                        <a:sym typeface="+mn-ea"/>
                      </a:endParaRPr>
                    </a:p>
                  </a:txBody>
                  <a:tcPr anchor="ctr" anchorCtr="0"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タイトル 4"/>
          <p:cNvSpPr>
            <a:spLocks noGrp="1"/>
          </p:cNvSpPr>
          <p:nvPr>
            <p:ph type="title"/>
          </p:nvPr>
        </p:nvSpPr>
        <p:spPr>
          <a:xfrm>
            <a:off x="1392555" y="129600"/>
            <a:ext cx="10579100" cy="853200"/>
          </a:xfrm>
        </p:spPr>
        <p:txBody>
          <a:bodyPr/>
          <a:p>
            <a:r>
              <a:rPr lang="ja-JP" altLang="en-US">
                <a:latin typeface="HGP創英角ﾎﾟｯﾌﾟ体" panose="040B0A00000000000000" charset="-128"/>
                <a:ea typeface="HGP創英角ﾎﾟｯﾌﾟ体" panose="040B0A00000000000000" charset="-128"/>
              </a:rPr>
              <a:t>３</a:t>
            </a:r>
            <a:r>
              <a:rPr lang="ja-JP" altLang="en-US">
                <a:latin typeface="HGP創英角ﾎﾟｯﾌﾟ体" panose="040B0A00000000000000" charset="-128"/>
                <a:ea typeface="HGP創英角ﾎﾟｯﾌﾟ体" panose="040B0A00000000000000" charset="-128"/>
              </a:rPr>
              <a:t>．参加者、ボランティアを募集しています！</a:t>
            </a:r>
            <a:endParaRPr lang="ja-JP" altLang="en-US">
              <a:latin typeface="HGP創英角ﾎﾟｯﾌﾟ体" panose="040B0A00000000000000" charset="-128"/>
              <a:ea typeface="HGP創英角ﾎﾟｯﾌﾟ体" panose="040B0A00000000000000" charset="-128"/>
            </a:endParaRPr>
          </a:p>
        </p:txBody>
      </p:sp>
      <p:pic>
        <p:nvPicPr>
          <p:cNvPr id="7" name="コンテンツプレースホルダ 6" descr="将来的なイメージ2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193040" y="1218565"/>
            <a:ext cx="5047615" cy="5047615"/>
          </a:xfrm>
          <a:prstGeom prst="rect">
            <a:avLst/>
          </a:prstGeom>
        </p:spPr>
      </p:pic>
      <p:sp>
        <p:nvSpPr>
          <p:cNvPr id="3" name="テキストボックス 2"/>
          <p:cNvSpPr txBox="1"/>
          <p:nvPr/>
        </p:nvSpPr>
        <p:spPr>
          <a:xfrm>
            <a:off x="5477510" y="1229995"/>
            <a:ext cx="6591935" cy="310769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ja-JP" altLang="en-US" sz="2800">
                <a:latin typeface="HGP創英角ﾎﾟｯﾌﾟ体" panose="040B0A00000000000000" charset="-128"/>
                <a:ea typeface="HGP創英角ﾎﾟｯﾌﾟ体" panose="040B0A00000000000000" charset="-128"/>
              </a:rPr>
              <a:t>＜今後の活動（案）＞</a:t>
            </a:r>
            <a:endParaRPr lang="ja-JP" altLang="en-US" sz="2800">
              <a:latin typeface="HGP創英角ﾎﾟｯﾌﾟ体" panose="040B0A00000000000000" charset="-128"/>
              <a:ea typeface="HGP創英角ﾎﾟｯﾌﾟ体" panose="040B0A00000000000000" charset="-128"/>
            </a:endParaRPr>
          </a:p>
          <a:p>
            <a:r>
              <a:rPr lang="ja-JP" altLang="en-US" sz="2800">
                <a:latin typeface="HGP創英角ﾎﾟｯﾌﾟ体" panose="040B0A00000000000000" charset="-128"/>
                <a:ea typeface="HGP創英角ﾎﾟｯﾌﾟ体" panose="040B0A00000000000000" charset="-128"/>
              </a:rPr>
              <a:t>①</a:t>
            </a:r>
            <a:r>
              <a:rPr lang="ja-JP" altLang="en-US" sz="2800">
                <a:ln w="6600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GP創英角ﾎﾟｯﾌﾟ体" panose="040B0A00000000000000" charset="-128"/>
                <a:ea typeface="HGP創英角ﾎﾟｯﾌﾟ体" panose="040B0A00000000000000" charset="-128"/>
              </a:rPr>
              <a:t>テーマイベント</a:t>
            </a:r>
            <a:endParaRPr lang="ja-JP" altLang="en-US" sz="2800">
              <a:latin typeface="HGP創英角ﾎﾟｯﾌﾟ体" panose="040B0A00000000000000" charset="-128"/>
              <a:ea typeface="HGP創英角ﾎﾟｯﾌﾟ体" panose="040B0A00000000000000" charset="-128"/>
            </a:endParaRPr>
          </a:p>
          <a:p>
            <a:r>
              <a:rPr lang="ja-JP" altLang="en-US" sz="2800">
                <a:latin typeface="HGP創英角ﾎﾟｯﾌﾟ体" panose="040B0A00000000000000" charset="-128"/>
                <a:ea typeface="HGP創英角ﾎﾟｯﾌﾟ体" panose="040B0A00000000000000" charset="-128"/>
              </a:rPr>
              <a:t>　（例：セキュリティ、リテラシー</a:t>
            </a:r>
            <a:r>
              <a:rPr lang="ja-JP" altLang="en-US" sz="2800">
                <a:latin typeface="HGP創英角ﾎﾟｯﾌﾟ体" panose="040B0A00000000000000" charset="-128"/>
                <a:ea typeface="HGP創英角ﾎﾟｯﾌﾟ体" panose="040B0A00000000000000" charset="-128"/>
              </a:rPr>
              <a:t>）</a:t>
            </a:r>
            <a:endParaRPr lang="ja-JP" altLang="en-US" sz="2800">
              <a:latin typeface="HGP創英角ﾎﾟｯﾌﾟ体" panose="040B0A00000000000000" charset="-128"/>
              <a:ea typeface="HGP創英角ﾎﾟｯﾌﾟ体" panose="040B0A00000000000000" charset="-128"/>
            </a:endParaRPr>
          </a:p>
          <a:p>
            <a:r>
              <a:rPr lang="ja-JP" altLang="en-US" sz="2800">
                <a:latin typeface="HGP創英角ﾎﾟｯﾌﾟ体" panose="040B0A00000000000000" charset="-128"/>
                <a:ea typeface="HGP創英角ﾎﾟｯﾌﾟ体" panose="040B0A00000000000000" charset="-128"/>
              </a:rPr>
              <a:t>②</a:t>
            </a:r>
            <a:r>
              <a:rPr lang="ja-JP" altLang="en-US" sz="2800">
                <a:ln w="6600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GP創英角ﾎﾟｯﾌﾟ体" panose="040B0A00000000000000" charset="-128"/>
                <a:ea typeface="HGP創英角ﾎﾟｯﾌﾟ体" panose="040B0A00000000000000" charset="-128"/>
              </a:rPr>
              <a:t>地域飲食店</a:t>
            </a:r>
            <a:r>
              <a:rPr lang="ja-JP" altLang="en-US" sz="2800">
                <a:latin typeface="HGP創英角ﾎﾟｯﾌﾟ体" panose="040B0A00000000000000" charset="-128"/>
                <a:ea typeface="HGP創英角ﾎﾟｯﾌﾟ体" panose="040B0A00000000000000" charset="-128"/>
              </a:rPr>
              <a:t>とのコラボ</a:t>
            </a:r>
            <a:endParaRPr lang="ja-JP" altLang="en-US" sz="2800">
              <a:latin typeface="HGP創英角ﾎﾟｯﾌﾟ体" panose="040B0A00000000000000" charset="-128"/>
              <a:ea typeface="HGP創英角ﾎﾟｯﾌﾟ体" panose="040B0A00000000000000" charset="-128"/>
            </a:endParaRPr>
          </a:p>
          <a:p>
            <a:r>
              <a:rPr lang="ja-JP" altLang="en-US" sz="2800">
                <a:latin typeface="HGP創英角ﾎﾟｯﾌﾟ体" panose="040B0A00000000000000" charset="-128"/>
                <a:ea typeface="HGP創英角ﾎﾟｯﾌﾟ体" panose="040B0A00000000000000" charset="-128"/>
              </a:rPr>
              <a:t>　（例：カフェ、レストラン）</a:t>
            </a:r>
            <a:endParaRPr lang="ja-JP" altLang="en-US" sz="2800">
              <a:latin typeface="HGP創英角ﾎﾟｯﾌﾟ体" panose="040B0A00000000000000" charset="-128"/>
              <a:ea typeface="HGP創英角ﾎﾟｯﾌﾟ体" panose="040B0A00000000000000" charset="-128"/>
            </a:endParaRPr>
          </a:p>
          <a:p>
            <a:r>
              <a:rPr lang="ja-JP" altLang="en-US" sz="2800">
                <a:latin typeface="HGP創英角ﾎﾟｯﾌﾟ体" panose="040B0A00000000000000" charset="-128"/>
                <a:ea typeface="HGP創英角ﾎﾟｯﾌﾟ体" panose="040B0A00000000000000" charset="-128"/>
                <a:sym typeface="+mn-ea"/>
              </a:rPr>
              <a:t>③</a:t>
            </a:r>
            <a:r>
              <a:rPr lang="ja-JP" altLang="en-US" sz="2800">
                <a:ln w="6600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GP創英角ﾎﾟｯﾌﾟ体" panose="040B0A00000000000000" charset="-128"/>
                <a:ea typeface="HGP創英角ﾎﾟｯﾌﾟ体" panose="040B0A00000000000000" charset="-128"/>
                <a:sym typeface="+mn-ea"/>
              </a:rPr>
              <a:t>他団体との</a:t>
            </a:r>
            <a:r>
              <a:rPr lang="ja-JP" altLang="en-US" sz="2800">
                <a:ln w="6600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GP創英角ﾎﾟｯﾌﾟ体" panose="040B0A00000000000000" charset="-128"/>
                <a:ea typeface="HGP創英角ﾎﾟｯﾌﾟ体" panose="040B0A00000000000000" charset="-128"/>
                <a:sym typeface="+mn-ea"/>
              </a:rPr>
              <a:t>共同</a:t>
            </a:r>
            <a:r>
              <a:rPr lang="ja-JP" altLang="en-US" sz="2800">
                <a:ln w="6600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GP創英角ﾎﾟｯﾌﾟ体" panose="040B0A00000000000000" charset="-128"/>
                <a:ea typeface="HGP創英角ﾎﾟｯﾌﾟ体" panose="040B0A00000000000000" charset="-128"/>
              </a:rPr>
              <a:t>企画</a:t>
            </a:r>
            <a:endParaRPr lang="ja-JP" altLang="en-US" sz="2800">
              <a:latin typeface="HGP創英角ﾎﾟｯﾌﾟ体" panose="040B0A00000000000000" charset="-128"/>
              <a:ea typeface="HGP創英角ﾎﾟｯﾌﾟ体" panose="040B0A00000000000000" charset="-128"/>
            </a:endParaRPr>
          </a:p>
          <a:p>
            <a:r>
              <a:rPr lang="ja-JP" altLang="en-US" sz="2800">
                <a:latin typeface="HGP創英角ﾎﾟｯﾌﾟ体" panose="040B0A00000000000000" charset="-128"/>
                <a:ea typeface="HGP創英角ﾎﾟｯﾌﾟ体" panose="040B0A00000000000000" charset="-128"/>
              </a:rPr>
              <a:t>　（例：情報教育機関、ボランティア</a:t>
            </a:r>
            <a:r>
              <a:rPr lang="ja-JP" altLang="en-US" sz="2800">
                <a:latin typeface="HGP創英角ﾎﾟｯﾌﾟ体" panose="040B0A00000000000000" charset="-128"/>
                <a:ea typeface="HGP創英角ﾎﾟｯﾌﾟ体" panose="040B0A00000000000000" charset="-128"/>
              </a:rPr>
              <a:t>団体）</a:t>
            </a:r>
            <a:endParaRPr lang="ja-JP" altLang="en-US" sz="2800">
              <a:latin typeface="HGP創英角ﾎﾟｯﾌﾟ体" panose="040B0A00000000000000" charset="-128"/>
              <a:ea typeface="HGP創英角ﾎﾟｯﾌﾟ体" panose="040B0A00000000000000" charset="-128"/>
            </a:endParaRPr>
          </a:p>
        </p:txBody>
      </p:sp>
      <p:sp>
        <p:nvSpPr>
          <p:cNvPr id="12" name="四角形 11"/>
          <p:cNvSpPr/>
          <p:nvPr/>
        </p:nvSpPr>
        <p:spPr>
          <a:xfrm>
            <a:off x="5477510" y="4382135"/>
            <a:ext cx="5020310" cy="14224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l"/>
            <a:r>
              <a:rPr lang="ja-JP" altLang="en-US" b="1">
                <a:latin typeface="BIZ UDPゴシック" panose="020B0400000000000000" charset="-128"/>
                <a:ea typeface="BIZ UDPゴシック" panose="020B0400000000000000" charset="-128"/>
                <a:cs typeface="BIZ UDPゴシック" panose="020B0400000000000000" charset="-128"/>
              </a:rPr>
              <a:t>めいまい・セキュア・コミュニティ(代表：大石）</a:t>
            </a:r>
            <a:endParaRPr lang="ja-JP" altLang="en-US" b="1">
              <a:latin typeface="BIZ UDPゴシック" panose="020B0400000000000000" charset="-128"/>
              <a:ea typeface="BIZ UDPゴシック" panose="020B0400000000000000" charset="-128"/>
              <a:cs typeface="BIZ UDPゴシック" panose="020B0400000000000000" charset="-128"/>
            </a:endParaRPr>
          </a:p>
          <a:p>
            <a:pPr algn="l"/>
            <a:r>
              <a:rPr lang="ja-JP" altLang="en-US" b="1">
                <a:latin typeface="BIZ UDPゴシック" panose="020B0400000000000000" charset="-128"/>
                <a:ea typeface="BIZ UDPゴシック" panose="020B0400000000000000" charset="-128"/>
                <a:cs typeface="BIZ UDPゴシック" panose="020B0400000000000000" charset="-128"/>
              </a:rPr>
              <a:t>メール：</a:t>
            </a:r>
            <a:r>
              <a:rPr lang="ja-JP" altLang="en-US" b="1">
                <a:latin typeface="BIZ UDPゴシック" panose="020B0400000000000000" charset="-128"/>
                <a:ea typeface="BIZ UDPゴシック" panose="020B0400000000000000" charset="-128"/>
                <a:cs typeface="BIZ UDPゴシック" panose="020B0400000000000000" charset="-128"/>
              </a:rPr>
              <a:t>it-security-meimai@rakumail.jp</a:t>
            </a:r>
            <a:endParaRPr lang="ja-JP" altLang="en-US" b="1">
              <a:latin typeface="BIZ UDPゴシック" panose="020B0400000000000000" charset="-128"/>
              <a:ea typeface="BIZ UDPゴシック" panose="020B0400000000000000" charset="-128"/>
              <a:cs typeface="BIZ UDPゴシック" panose="020B0400000000000000" charset="-128"/>
            </a:endParaRPr>
          </a:p>
          <a:p>
            <a:pPr algn="l"/>
            <a:r>
              <a:rPr lang="ja-JP" altLang="en-US" b="1">
                <a:latin typeface="BIZ UDPゴシック" panose="020B0400000000000000" charset="-128"/>
                <a:ea typeface="BIZ UDPゴシック" panose="020B0400000000000000" charset="-128"/>
                <a:cs typeface="BIZ UDPゴシック" panose="020B0400000000000000" charset="-128"/>
                <a:sym typeface="+mn-ea"/>
              </a:rPr>
              <a:t>電話</a:t>
            </a:r>
            <a:r>
              <a:rPr lang="ja-JP" altLang="en-US" b="1">
                <a:latin typeface="BIZ UDPゴシック" panose="020B0400000000000000" charset="-128"/>
                <a:ea typeface="BIZ UDPゴシック" panose="020B0400000000000000" charset="-128"/>
                <a:cs typeface="BIZ UDPゴシック" panose="020B0400000000000000" charset="-128"/>
                <a:sym typeface="+mn-ea"/>
              </a:rPr>
              <a:t>：</a:t>
            </a:r>
            <a:r>
              <a:rPr lang="ja-JP" altLang="en-US" b="1">
                <a:latin typeface="BIZ UDPゴシック" panose="020B0400000000000000" charset="-128"/>
                <a:ea typeface="BIZ UDPゴシック" panose="020B0400000000000000" charset="-128"/>
                <a:cs typeface="BIZ UDPゴシック" panose="020B0400000000000000" charset="-128"/>
                <a:sym typeface="+mn-ea"/>
              </a:rPr>
              <a:t>080-3773-0259</a:t>
            </a:r>
            <a:endParaRPr lang="ja-JP" altLang="en-US" b="1">
              <a:latin typeface="BIZ UDPゴシック" panose="020B0400000000000000" charset="-128"/>
              <a:ea typeface="BIZ UDPゴシック" panose="020B0400000000000000" charset="-128"/>
              <a:cs typeface="BIZ UDPゴシック" panose="020B0400000000000000" charset="-128"/>
            </a:endParaRPr>
          </a:p>
          <a:p>
            <a:pPr algn="l"/>
            <a:r>
              <a:rPr lang="en-US" altLang="ja-JP" b="1">
                <a:latin typeface="BIZ UDPゴシック" panose="020B0400000000000000" charset="-128"/>
                <a:ea typeface="BIZ UDPゴシック" panose="020B0400000000000000" charset="-128"/>
                <a:cs typeface="BIZ UDPゴシック" panose="020B0400000000000000" charset="-128"/>
              </a:rPr>
              <a:t>HP:</a:t>
            </a:r>
            <a:r>
              <a:rPr lang="ja-JP" altLang="en-US" b="1">
                <a:latin typeface="BIZ UDPゴシック" panose="020B0400000000000000" charset="-128"/>
                <a:ea typeface="BIZ UDPゴシック" panose="020B0400000000000000" charset="-128"/>
                <a:cs typeface="BIZ UDPゴシック" panose="020B0400000000000000" charset="-128"/>
              </a:rPr>
              <a:t>https://it-security-meimai.site/</a:t>
            </a:r>
            <a:endParaRPr lang="ja-JP" altLang="en-US" b="1">
              <a:latin typeface="BIZ UDPゴシック" panose="020B0400000000000000" charset="-128"/>
              <a:ea typeface="BIZ UDPゴシック" panose="020B0400000000000000" charset="-128"/>
              <a:cs typeface="BIZ UDPゴシック" panose="020B0400000000000000" charset="-128"/>
            </a:endParaRPr>
          </a:p>
        </p:txBody>
      </p:sp>
      <p:pic>
        <p:nvPicPr>
          <p:cNvPr id="35" name="図形 34" descr="qrcode_it-security-meimai.sit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5610" y="4382135"/>
            <a:ext cx="1422400" cy="1422400"/>
          </a:xfrm>
          <a:prstGeom prst="rect">
            <a:avLst/>
          </a:prstGeom>
        </p:spPr>
      </p:pic>
      <p:sp>
        <p:nvSpPr>
          <p:cNvPr id="13" name="円形吹き出し 12"/>
          <p:cNvSpPr/>
          <p:nvPr/>
        </p:nvSpPr>
        <p:spPr>
          <a:xfrm>
            <a:off x="6129020" y="5855970"/>
            <a:ext cx="4998720" cy="802005"/>
          </a:xfrm>
          <a:prstGeom prst="wedgeEllipseCallout">
            <a:avLst>
              <a:gd name="adj1" fmla="val -15556"/>
              <a:gd name="adj2" fmla="val -10745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p>
            <a:pPr algn="ctr">
              <a:buNone/>
            </a:pPr>
            <a:r>
              <a:rPr lang="ja-JP" altLang="en-US" sz="2400">
                <a:solidFill>
                  <a:srgbClr val="FFC000"/>
                </a:solidFill>
                <a:latin typeface="HGP創英角ﾎﾟｯﾌﾟ体" panose="040B0A00000000000000" charset="-128"/>
                <a:ea typeface="HGP創英角ﾎﾟｯﾌﾟ体" panose="040B0A00000000000000" charset="-128"/>
                <a:sym typeface="+mn-ea"/>
              </a:rPr>
              <a:t>連絡先は、冊子に書いてい</a:t>
            </a:r>
            <a:r>
              <a:rPr lang="ja-JP" altLang="en-US" sz="2400">
                <a:solidFill>
                  <a:srgbClr val="FFC000"/>
                </a:solidFill>
                <a:latin typeface="HGP創英角ﾎﾟｯﾌﾟ体" panose="040B0A00000000000000" charset="-128"/>
                <a:ea typeface="HGP創英角ﾎﾟｯﾌﾟ体" panose="040B0A00000000000000" charset="-128"/>
                <a:sym typeface="+mn-ea"/>
              </a:rPr>
              <a:t>ます</a:t>
            </a:r>
            <a:endParaRPr lang="ja-JP" altLang="en-US" sz="2400">
              <a:solidFill>
                <a:srgbClr val="FFC000"/>
              </a:solidFill>
              <a:latin typeface="HGP創英角ﾎﾟｯﾌﾟ体" panose="040B0A00000000000000" charset="-128"/>
              <a:ea typeface="HGP創英角ﾎﾟｯﾌﾟ体" panose="040B0A00000000000000" charset="-128"/>
              <a:sym typeface="+mn-ea"/>
            </a:endParaRPr>
          </a:p>
        </p:txBody>
      </p:sp>
      <p:sp>
        <p:nvSpPr>
          <p:cNvPr id="14" name="円形吹き出し 13"/>
          <p:cNvSpPr/>
          <p:nvPr/>
        </p:nvSpPr>
        <p:spPr>
          <a:xfrm>
            <a:off x="9754235" y="2470785"/>
            <a:ext cx="2217420" cy="1212850"/>
          </a:xfrm>
          <a:prstGeom prst="wedgeEllipseCallout">
            <a:avLst>
              <a:gd name="adj1" fmla="val -15556"/>
              <a:gd name="adj2" fmla="val -10745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p>
            <a:pPr algn="ctr">
              <a:buNone/>
            </a:pPr>
            <a:r>
              <a:rPr lang="ja-JP" altLang="en-US" sz="2400">
                <a:solidFill>
                  <a:srgbClr val="FFC000"/>
                </a:solidFill>
                <a:latin typeface="HGP創英角ﾎﾟｯﾌﾟ体" panose="040B0A00000000000000" charset="-128"/>
                <a:ea typeface="HGP創英角ﾎﾟｯﾌﾟ体" panose="040B0A00000000000000" charset="-128"/>
                <a:sym typeface="+mn-ea"/>
              </a:rPr>
              <a:t>仲間・</a:t>
            </a:r>
            <a:r>
              <a:rPr lang="ja-JP" altLang="en-US" sz="2400">
                <a:solidFill>
                  <a:srgbClr val="FFC000"/>
                </a:solidFill>
                <a:latin typeface="HGP創英角ﾎﾟｯﾌﾟ体" panose="040B0A00000000000000" charset="-128"/>
                <a:ea typeface="HGP創英角ﾎﾟｯﾌﾟ体" panose="040B0A00000000000000" charset="-128"/>
                <a:sym typeface="+mn-ea"/>
              </a:rPr>
              <a:t>参加者</a:t>
            </a:r>
            <a:endParaRPr lang="ja-JP" altLang="en-US" sz="2400">
              <a:solidFill>
                <a:srgbClr val="FFC000"/>
              </a:solidFill>
              <a:latin typeface="HGP創英角ﾎﾟｯﾌﾟ体" panose="040B0A00000000000000" charset="-128"/>
              <a:ea typeface="HGP創英角ﾎﾟｯﾌﾟ体" panose="040B0A00000000000000" charset="-128"/>
              <a:sym typeface="+mn-ea"/>
            </a:endParaRPr>
          </a:p>
          <a:p>
            <a:pPr algn="ctr">
              <a:buNone/>
            </a:pPr>
            <a:r>
              <a:rPr lang="ja-JP" altLang="en-US" sz="2400">
                <a:solidFill>
                  <a:srgbClr val="FFC000"/>
                </a:solidFill>
                <a:latin typeface="HGP創英角ﾎﾟｯﾌﾟ体" panose="040B0A00000000000000" charset="-128"/>
                <a:ea typeface="HGP創英角ﾎﾟｯﾌﾟ体" panose="040B0A00000000000000" charset="-128"/>
                <a:sym typeface="+mn-ea"/>
              </a:rPr>
              <a:t>募集中</a:t>
            </a:r>
            <a:endParaRPr lang="ja-JP" altLang="en-US" sz="2400">
              <a:solidFill>
                <a:srgbClr val="FFC000"/>
              </a:solidFill>
              <a:latin typeface="HGP創英角ﾎﾟｯﾌﾟ体" panose="040B0A00000000000000" charset="-128"/>
              <a:ea typeface="HGP創英角ﾎﾟｯﾌﾟ体" panose="040B0A00000000000000" charset="-128"/>
              <a:sym typeface="+mn-e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コンテンツプレースホルダ 4" descr="ロゴ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109720" y="2087880"/>
            <a:ext cx="4070985" cy="4030980"/>
          </a:xfrm>
          <a:prstGeom prst="rect">
            <a:avLst/>
          </a:prstGeom>
        </p:spPr>
      </p:pic>
      <p:sp>
        <p:nvSpPr>
          <p:cNvPr id="6" name="タイトル 5"/>
          <p:cNvSpPr>
            <a:spLocks noGrp="1"/>
          </p:cNvSpPr>
          <p:nvPr>
            <p:ph type="title"/>
          </p:nvPr>
        </p:nvSpPr>
        <p:spPr>
          <a:xfrm>
            <a:off x="1050290" y="6118860"/>
            <a:ext cx="10189845" cy="764540"/>
          </a:xfrm>
        </p:spPr>
        <p:txBody>
          <a:bodyPr/>
          <a:p>
            <a:r>
              <a:rPr lang="ja-JP" altLang="en-US" sz="3200"/>
              <a:t>発表をおわります。ありがとうございました。</a:t>
            </a:r>
            <a:endParaRPr lang="ja-JP" altLang="en-US" sz="3200"/>
          </a:p>
        </p:txBody>
      </p:sp>
      <p:sp>
        <p:nvSpPr>
          <p:cNvPr id="13" name="円形吹き出し 12"/>
          <p:cNvSpPr/>
          <p:nvPr/>
        </p:nvSpPr>
        <p:spPr>
          <a:xfrm>
            <a:off x="157435" y="837764"/>
            <a:ext cx="11945075" cy="1173717"/>
          </a:xfrm>
          <a:prstGeom prst="wedgeEllipseCallout">
            <a:avLst>
              <a:gd name="adj1" fmla="val -15556"/>
              <a:gd name="adj2" fmla="val -10745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p>
            <a:pPr algn="ctr">
              <a:buNone/>
            </a:pPr>
            <a:r>
              <a:rPr lang="ja-JP" altLang="en-US" sz="4800">
                <a:solidFill>
                  <a:srgbClr val="FFC000"/>
                </a:solidFill>
                <a:latin typeface="HGP創英角ﾎﾟｯﾌﾟ体" panose="040B0A00000000000000" charset="-128"/>
                <a:ea typeface="HGP創英角ﾎﾟｯﾌﾟ体" panose="040B0A00000000000000" charset="-128"/>
                <a:sym typeface="+mn-ea"/>
              </a:rPr>
              <a:t>ぜひ、ご参加・</a:t>
            </a:r>
            <a:r>
              <a:rPr lang="ja-JP" altLang="en-US" sz="4800">
                <a:solidFill>
                  <a:srgbClr val="FFC000"/>
                </a:solidFill>
                <a:latin typeface="HGP創英角ﾎﾟｯﾌﾟ体" panose="040B0A00000000000000" charset="-128"/>
                <a:ea typeface="HGP創英角ﾎﾟｯﾌﾟ体" panose="040B0A00000000000000" charset="-128"/>
                <a:sym typeface="+mn-ea"/>
              </a:rPr>
              <a:t>ご連絡</a:t>
            </a:r>
            <a:r>
              <a:rPr lang="ja-JP" altLang="en-US" sz="4800">
                <a:solidFill>
                  <a:srgbClr val="FFC000"/>
                </a:solidFill>
                <a:latin typeface="HGP創英角ﾎﾟｯﾌﾟ体" panose="040B0A00000000000000" charset="-128"/>
                <a:ea typeface="HGP創英角ﾎﾟｯﾌﾟ体" panose="040B0A00000000000000" charset="-128"/>
                <a:sym typeface="+mn-ea"/>
              </a:rPr>
              <a:t>ください！</a:t>
            </a:r>
            <a:endParaRPr lang="ja-JP" altLang="en-US" sz="4800">
              <a:solidFill>
                <a:srgbClr val="FFC000"/>
              </a:solidFill>
              <a:latin typeface="HGP創英角ﾎﾟｯﾌﾟ体" panose="040B0A00000000000000" charset="-128"/>
              <a:ea typeface="HGP創英角ﾎﾟｯﾌﾟ体" panose="040B0A00000000000000" charset="-128"/>
              <a:sym typeface="+mn-e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アート_カップ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294B87"/>
        </a:lt1>
        <a:dk2>
          <a:srgbClr val="D9ECF3"/>
        </a:dk2>
        <a:lt2>
          <a:srgbClr val="002850"/>
        </a:lt2>
        <a:accent1>
          <a:srgbClr val="3F76BF"/>
        </a:accent1>
        <a:accent2>
          <a:srgbClr val="00B000"/>
        </a:accent2>
        <a:accent3>
          <a:srgbClr val="ACB2C3"/>
        </a:accent3>
        <a:accent4>
          <a:srgbClr val="000000"/>
        </a:accent4>
        <a:accent5>
          <a:srgbClr val="AFBDDB"/>
        </a:accent5>
        <a:accent6>
          <a:srgbClr val="009D00"/>
        </a:accent6>
        <a:hlink>
          <a:srgbClr val="589CDA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MS P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621</Words>
  <Application>WPS Presentation</Application>
  <PresentationFormat>宽屏</PresentationFormat>
  <Paragraphs>63</Paragraphs>
  <Slides>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7" baseType="lpstr">
      <vt:lpstr>Arial</vt:lpstr>
      <vt:lpstr>ＭＳ Ｐゴシック</vt:lpstr>
      <vt:lpstr>Wingdings</vt:lpstr>
      <vt:lpstr>SimSun</vt:lpstr>
      <vt:lpstr>HGP創英角ﾎﾟｯﾌﾟ体</vt:lpstr>
      <vt:lpstr>BIZ UDPゴシック</vt:lpstr>
      <vt:lpstr>Microsoft YaHei</vt:lpstr>
      <vt:lpstr>ＭＳ Ｐゴシック</vt:lpstr>
      <vt:lpstr>Arial Unicode MS</vt:lpstr>
      <vt:lpstr>Calibri</vt:lpstr>
      <vt:lpstr>游ゴシック Light</vt:lpstr>
      <vt:lpstr>アート_カップ</vt:lpstr>
      <vt:lpstr>めいまい・セキュア・コミュニティ</vt:lpstr>
      <vt:lpstr>１．概要</vt:lpstr>
      <vt:lpstr>２．高齢者向けパソコン、スマホお悩み相談</vt:lpstr>
      <vt:lpstr>４．参加者、ボランティアを募集しています！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MO</dc:creator>
  <cp:lastModifiedBy>MO</cp:lastModifiedBy>
  <cp:revision>25</cp:revision>
  <dcterms:created xsi:type="dcterms:W3CDTF">2025-01-04T04:59:00Z</dcterms:created>
  <dcterms:modified xsi:type="dcterms:W3CDTF">2025-02-02T06:23:00Z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1041-11.8.2.8498</vt:lpwstr>
  </property>
</Properties>
</file>